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2ED"/>
    <a:srgbClr val="74736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5" d="100"/>
          <a:sy n="75" d="100"/>
        </p:scale>
        <p:origin x="878" y="5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77976"/>
            <a:ext cx="8458200" cy="1470025"/>
          </a:xfrm>
        </p:spPr>
        <p:txBody>
          <a:bodyPr>
            <a:noAutofit/>
          </a:bodyPr>
          <a:lstStyle/>
          <a:p>
            <a:r>
              <a:rPr lang="en-US" sz="7200" dirty="0">
                <a:solidFill>
                  <a:schemeClr val="bg1"/>
                </a:solidFill>
              </a:rPr>
              <a:t>Twenty-First Sunday after Pentecost</a:t>
            </a:r>
          </a:p>
        </p:txBody>
      </p:sp>
      <p:sp>
        <p:nvSpPr>
          <p:cNvPr id="3" name="Subtitle 2"/>
          <p:cNvSpPr>
            <a:spLocks noGrp="1"/>
          </p:cNvSpPr>
          <p:nvPr>
            <p:ph type="subTitle" idx="1"/>
          </p:nvPr>
        </p:nvSpPr>
        <p:spPr>
          <a:xfrm>
            <a:off x="2933700" y="3886200"/>
            <a:ext cx="6400800" cy="838200"/>
          </a:xfrm>
        </p:spPr>
        <p:txBody>
          <a:bodyPr>
            <a:normAutofit lnSpcReduction="10000"/>
          </a:bodyPr>
          <a:lstStyle/>
          <a:p>
            <a:r>
              <a:rPr lang="en-US" sz="5400" i="1" dirty="0">
                <a:solidFill>
                  <a:schemeClr val="bg1"/>
                </a:solidFill>
              </a:rPr>
              <a:t>Year A</a:t>
            </a:r>
          </a:p>
        </p:txBody>
      </p:sp>
      <p:sp>
        <p:nvSpPr>
          <p:cNvPr id="4" name="Rectangle 3"/>
          <p:cNvSpPr/>
          <p:nvPr/>
        </p:nvSpPr>
        <p:spPr>
          <a:xfrm>
            <a:off x="1524000" y="5867401"/>
            <a:ext cx="9144000" cy="830997"/>
          </a:xfrm>
          <a:prstGeom prst="rect">
            <a:avLst/>
          </a:prstGeom>
          <a:solidFill>
            <a:srgbClr val="DEE2ED">
              <a:alpha val="70000"/>
            </a:srgbClr>
          </a:solidFill>
        </p:spPr>
        <p:txBody>
          <a:bodyPr wrap="square">
            <a:spAutoFit/>
          </a:bodyPr>
          <a:lstStyle/>
          <a:p>
            <a:pPr algn="ctr"/>
            <a:r>
              <a:rPr lang="en-US" sz="2400" dirty="0">
                <a:solidFill>
                  <a:schemeClr val="bg1"/>
                </a:solidFill>
              </a:rPr>
              <a:t>Exodus 33:12-23 and Psalm 99  •  Isaiah 45:1-7 and Psalm 96:1-9, (10-13)  •  1 Thessalonians 1:1-10  •  Matthew 22:15-22 </a:t>
            </a:r>
            <a:r>
              <a:rPr lang="sv-SE" sz="2400" dirty="0">
                <a:solidFill>
                  <a:schemeClr val="bg1"/>
                </a:solidFill>
              </a:rPr>
              <a:t> </a:t>
            </a:r>
            <a:r>
              <a:rPr lang="en-US" sz="2400" dirty="0">
                <a:solidFill>
                  <a:schemeClr val="bg1"/>
                </a:solidFill>
              </a:rPr>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057400"/>
            <a:ext cx="5943600" cy="1754326"/>
          </a:xfrm>
          <a:prstGeom prst="rect">
            <a:avLst/>
          </a:prstGeom>
        </p:spPr>
        <p:txBody>
          <a:bodyPr wrap="square">
            <a:spAutoFit/>
          </a:bodyPr>
          <a:lstStyle/>
          <a:p>
            <a:r>
              <a:rPr lang="en-US" sz="3600" dirty="0"/>
              <a:t>We always give thanks to God for all of you and mention you in our prayers …</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1 Thessalonians 1:2</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0164" y="5212140"/>
            <a:ext cx="1447800" cy="1569660"/>
          </a:xfrm>
          <a:prstGeom prst="rect">
            <a:avLst/>
          </a:prstGeom>
          <a:noFill/>
        </p:spPr>
        <p:txBody>
          <a:bodyPr wrap="square" rtlCol="0">
            <a:spAutoFit/>
          </a:bodyPr>
          <a:lstStyle/>
          <a:p>
            <a:pPr algn="ctr"/>
            <a:r>
              <a:rPr lang="en-US" sz="1600" dirty="0">
                <a:solidFill>
                  <a:schemeClr val="tx1">
                    <a:lumMod val="95000"/>
                  </a:schemeClr>
                </a:solidFill>
              </a:rPr>
              <a:t>In Prayer</a:t>
            </a:r>
          </a:p>
          <a:p>
            <a:pPr algn="ctr"/>
            <a:endParaRPr lang="en-US" sz="1600" dirty="0">
              <a:solidFill>
                <a:schemeClr val="tx1">
                  <a:lumMod val="95000"/>
                </a:schemeClr>
              </a:solidFill>
            </a:endParaRPr>
          </a:p>
          <a:p>
            <a:pPr algn="ctr"/>
            <a:r>
              <a:rPr lang="en-US" sz="1600" dirty="0">
                <a:solidFill>
                  <a:schemeClr val="tx1">
                    <a:lumMod val="95000"/>
                  </a:schemeClr>
                </a:solidFill>
              </a:rPr>
              <a:t>Cathedral of Our Lady of Victories Dakar, Senegal</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0400" y="152400"/>
            <a:ext cx="7467600" cy="651657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1 Thessalonians </a:t>
            </a:r>
            <a:r>
              <a:rPr lang="en-US" sz="2400" dirty="0" err="1">
                <a:solidFill>
                  <a:schemeClr val="tx1">
                    <a:lumMod val="95000"/>
                  </a:schemeClr>
                </a:solidFill>
              </a:rPr>
              <a:t>1:4a</a:t>
            </a:r>
            <a:r>
              <a:rPr lang="en-US" sz="2400" dirty="0">
                <a:solidFill>
                  <a:schemeClr val="tx1">
                    <a:lumMod val="95000"/>
                  </a:schemeClr>
                </a:solidFill>
              </a:rPr>
              <a:t>, </a:t>
            </a:r>
            <a:r>
              <a:rPr lang="en-US" sz="2400" dirty="0" err="1">
                <a:solidFill>
                  <a:schemeClr val="tx1">
                    <a:lumMod val="95000"/>
                  </a:schemeClr>
                </a:solidFill>
              </a:rPr>
              <a:t>6b</a:t>
            </a:r>
            <a:endParaRPr lang="en-US" sz="2400" dirty="0">
              <a:solidFill>
                <a:schemeClr val="tx1">
                  <a:lumMod val="95000"/>
                </a:schemeClr>
              </a:solidFill>
            </a:endParaRPr>
          </a:p>
        </p:txBody>
      </p:sp>
      <p:sp>
        <p:nvSpPr>
          <p:cNvPr id="3" name="Rectangle 2"/>
          <p:cNvSpPr/>
          <p:nvPr/>
        </p:nvSpPr>
        <p:spPr>
          <a:xfrm>
            <a:off x="3048000" y="1313528"/>
            <a:ext cx="6296298" cy="2554545"/>
          </a:xfrm>
          <a:prstGeom prst="rect">
            <a:avLst/>
          </a:prstGeom>
        </p:spPr>
        <p:txBody>
          <a:bodyPr wrap="square">
            <a:spAutoFit/>
          </a:bodyPr>
          <a:lstStyle/>
          <a:p>
            <a:r>
              <a:rPr lang="en-US" sz="4000" dirty="0"/>
              <a:t>For we know, brothers and sisters beloved by God, … you received the word with joy inspired by the Holy Spirit …</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Singers and Choir  --  Pentecostal Church of the Living Stone, </a:t>
            </a:r>
            <a:r>
              <a:rPr lang="en-US" sz="1600" dirty="0" err="1">
                <a:solidFill>
                  <a:schemeClr val="tx1">
                    <a:lumMod val="95000"/>
                  </a:schemeClr>
                </a:solidFill>
              </a:rPr>
              <a:t>Spijkenisse</a:t>
            </a:r>
            <a:r>
              <a:rPr lang="en-US" sz="1600" dirty="0">
                <a:solidFill>
                  <a:schemeClr val="tx1">
                    <a:lumMod val="95000"/>
                  </a:schemeClr>
                </a:solidFill>
              </a:rPr>
              <a:t>, Netherlands</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4468" y="76200"/>
            <a:ext cx="7349133" cy="60198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8"/>
            <a:ext cx="6934200" cy="1754326"/>
          </a:xfrm>
          <a:prstGeom prst="rect">
            <a:avLst/>
          </a:prstGeom>
        </p:spPr>
        <p:txBody>
          <a:bodyPr wrap="square">
            <a:spAutoFit/>
          </a:bodyPr>
          <a:lstStyle/>
          <a:p>
            <a:r>
              <a:rPr lang="en-US" sz="3600" dirty="0"/>
              <a:t>"Tell us, then, what you think. Is it lawful to pay taxes to the emperor, or not?"</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22:17</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458362"/>
            <a:ext cx="2133600" cy="1323439"/>
          </a:xfrm>
          <a:prstGeom prst="rect">
            <a:avLst/>
          </a:prstGeom>
          <a:noFill/>
        </p:spPr>
        <p:txBody>
          <a:bodyPr wrap="square" rtlCol="0">
            <a:spAutoFit/>
          </a:bodyPr>
          <a:lstStyle/>
          <a:p>
            <a:pPr algn="ctr"/>
            <a:r>
              <a:rPr lang="en-US" sz="1600" dirty="0">
                <a:solidFill>
                  <a:schemeClr val="tx1">
                    <a:lumMod val="95000"/>
                  </a:schemeClr>
                </a:solidFill>
              </a:rPr>
              <a:t>The Tribute Money  </a:t>
            </a:r>
          </a:p>
          <a:p>
            <a:pPr algn="ctr"/>
            <a:endParaRPr lang="en-US" sz="1600" dirty="0">
              <a:solidFill>
                <a:schemeClr val="tx1">
                  <a:lumMod val="95000"/>
                </a:schemeClr>
              </a:solidFill>
            </a:endParaRPr>
          </a:p>
          <a:p>
            <a:pPr algn="ctr"/>
            <a:r>
              <a:rPr lang="en-US" sz="1600" dirty="0">
                <a:solidFill>
                  <a:schemeClr val="tx1">
                    <a:lumMod val="95000"/>
                  </a:schemeClr>
                </a:solidFill>
              </a:rPr>
              <a:t>Jacek </a:t>
            </a:r>
            <a:r>
              <a:rPr lang="en-US" sz="1600" dirty="0" err="1">
                <a:solidFill>
                  <a:schemeClr val="tx1">
                    <a:lumMod val="95000"/>
                  </a:schemeClr>
                </a:solidFill>
              </a:rPr>
              <a:t>Malczewski</a:t>
            </a:r>
            <a:r>
              <a:rPr lang="en-US" sz="1600" dirty="0">
                <a:solidFill>
                  <a:schemeClr val="tx1">
                    <a:lumMod val="95000"/>
                  </a:schemeClr>
                </a:solidFill>
              </a:rPr>
              <a:t> National Museum Warsaw, Poland</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19838"/>
            <a:ext cx="5486400" cy="6839096"/>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But Jesus, aware of their malice, said, "Why are you putting me to the test, you hypocrites?"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22:18</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2673" y="6386945"/>
            <a:ext cx="8763000" cy="338554"/>
          </a:xfrm>
          <a:prstGeom prst="rect">
            <a:avLst/>
          </a:prstGeom>
          <a:noFill/>
        </p:spPr>
        <p:txBody>
          <a:bodyPr wrap="square" rtlCol="0">
            <a:spAutoFit/>
          </a:bodyPr>
          <a:lstStyle/>
          <a:p>
            <a:pPr algn="ctr"/>
            <a:r>
              <a:rPr lang="en-US" sz="1600" dirty="0">
                <a:solidFill>
                  <a:schemeClr val="tx1">
                    <a:lumMod val="95000"/>
                  </a:schemeClr>
                </a:solidFill>
              </a:rPr>
              <a:t>The Tribute Money  --  Bernardo </a:t>
            </a:r>
            <a:r>
              <a:rPr lang="en-US" sz="1600" dirty="0" err="1">
                <a:solidFill>
                  <a:schemeClr val="tx1">
                    <a:lumMod val="95000"/>
                  </a:schemeClr>
                </a:solidFill>
              </a:rPr>
              <a:t>Strozzi</a:t>
            </a:r>
            <a:r>
              <a:rPr lang="en-US" sz="1600" dirty="0">
                <a:solidFill>
                  <a:schemeClr val="tx1">
                    <a:lumMod val="95000"/>
                  </a:schemeClr>
                </a:solidFill>
              </a:rPr>
              <a:t>, Museum of Fine Arts, Budapest, Hungary</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1" y="275604"/>
            <a:ext cx="9144000" cy="5896599"/>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7467600" cy="1200329"/>
          </a:xfrm>
          <a:prstGeom prst="rect">
            <a:avLst/>
          </a:prstGeom>
        </p:spPr>
        <p:txBody>
          <a:bodyPr wrap="square">
            <a:spAutoFit/>
          </a:bodyPr>
          <a:lstStyle/>
          <a:p>
            <a:r>
              <a:rPr lang="en-US" sz="3600" dirty="0"/>
              <a:t>"Show me the coin used for the tax." And they brought him a denarius.</a:t>
            </a:r>
            <a:endParaRPr lang="en-US" sz="3600" dirty="0">
              <a:cs typeface="Arial" pitchFamily="34" charset="0"/>
            </a:endParaRP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Matthew 22:19</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12468"/>
            <a:ext cx="8763000" cy="338554"/>
          </a:xfrm>
          <a:prstGeom prst="rect">
            <a:avLst/>
          </a:prstGeom>
          <a:noFill/>
        </p:spPr>
        <p:txBody>
          <a:bodyPr wrap="square" rtlCol="0">
            <a:spAutoFit/>
          </a:bodyPr>
          <a:lstStyle/>
          <a:p>
            <a:pPr algn="ctr"/>
            <a:r>
              <a:rPr lang="en-US" sz="1600" dirty="0">
                <a:solidFill>
                  <a:schemeClr val="tx1">
                    <a:lumMod val="95000"/>
                  </a:schemeClr>
                </a:solidFill>
              </a:rPr>
              <a:t>The Tribute Money  --  Jacob Backer, National Museum, Stockholm, Sweden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8801" y="0"/>
            <a:ext cx="8585373" cy="6262756"/>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057400"/>
            <a:ext cx="6858000" cy="1754326"/>
          </a:xfrm>
          <a:prstGeom prst="rect">
            <a:avLst/>
          </a:prstGeom>
        </p:spPr>
        <p:txBody>
          <a:bodyPr wrap="square">
            <a:spAutoFit/>
          </a:bodyPr>
          <a:lstStyle/>
          <a:p>
            <a:r>
              <a:rPr lang="en-US" sz="3600" dirty="0"/>
              <a:t>"My presence will go with you,</a:t>
            </a:r>
          </a:p>
          <a:p>
            <a:r>
              <a:rPr lang="en-US" sz="3600" dirty="0"/>
              <a:t>  and I will give you rest."</a:t>
            </a:r>
          </a:p>
          <a:p>
            <a:endParaRPr lang="en-US" sz="3600" dirty="0">
              <a:cs typeface="Arial" pitchFamily="34" charset="0"/>
            </a:endParaRPr>
          </a:p>
        </p:txBody>
      </p:sp>
      <p:sp>
        <p:nvSpPr>
          <p:cNvPr id="4" name="TextBox 3"/>
          <p:cNvSpPr txBox="1"/>
          <p:nvPr/>
        </p:nvSpPr>
        <p:spPr>
          <a:xfrm>
            <a:off x="5715000" y="4038601"/>
            <a:ext cx="3352800" cy="461665"/>
          </a:xfrm>
          <a:prstGeom prst="rect">
            <a:avLst/>
          </a:prstGeom>
          <a:noFill/>
        </p:spPr>
        <p:txBody>
          <a:bodyPr wrap="square" rtlCol="0">
            <a:spAutoFit/>
          </a:bodyPr>
          <a:lstStyle/>
          <a:p>
            <a:pPr algn="ctr"/>
            <a:r>
              <a:rPr lang="en-US" sz="2400" dirty="0">
                <a:solidFill>
                  <a:schemeClr val="tx1">
                    <a:lumMod val="95000"/>
                  </a:schemeClr>
                </a:solidFill>
              </a:rPr>
              <a:t>Exodus </a:t>
            </a:r>
            <a:r>
              <a:rPr lang="en-US" sz="2400" dirty="0" err="1">
                <a:solidFill>
                  <a:schemeClr val="tx1">
                    <a:lumMod val="95000"/>
                  </a:schemeClr>
                </a:solidFill>
              </a:rPr>
              <a:t>33:14b</a:t>
            </a:r>
            <a:endParaRPr lang="en-US" sz="2400" dirty="0">
              <a:solidFill>
                <a:schemeClr val="tx1">
                  <a:lumMod val="95000"/>
                </a:schemeClr>
              </a:solidFill>
            </a:endParaRP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133600"/>
            <a:ext cx="7467600" cy="1754326"/>
          </a:xfrm>
          <a:prstGeom prst="rect">
            <a:avLst/>
          </a:prstGeom>
        </p:spPr>
        <p:txBody>
          <a:bodyPr wrap="square">
            <a:spAutoFit/>
          </a:bodyPr>
          <a:lstStyle/>
          <a:p>
            <a:r>
              <a:rPr lang="en-US" sz="3600" dirty="0"/>
              <a:t>Then he said to them, "Whose head is this, and whose title?" They answered, "The emperor's."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22:20-</a:t>
            </a:r>
            <a:r>
              <a:rPr lang="en-US" sz="2400" dirty="0" err="1">
                <a:solidFill>
                  <a:schemeClr val="tx1">
                    <a:lumMod val="95000"/>
                  </a:schemeClr>
                </a:solidFill>
              </a:rPr>
              <a:t>21a</a:t>
            </a:r>
            <a:endParaRPr lang="en-US" sz="2400" dirty="0">
              <a:solidFill>
                <a:schemeClr val="tx1">
                  <a:lumMod val="95000"/>
                </a:schemeClr>
              </a:solidFill>
            </a:endParaRP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500" y="6367046"/>
            <a:ext cx="8001000" cy="338554"/>
          </a:xfrm>
          <a:prstGeom prst="rect">
            <a:avLst/>
          </a:prstGeom>
          <a:noFill/>
        </p:spPr>
        <p:txBody>
          <a:bodyPr wrap="square" rtlCol="0">
            <a:spAutoFit/>
          </a:bodyPr>
          <a:lstStyle/>
          <a:p>
            <a:pPr algn="ctr"/>
            <a:r>
              <a:rPr lang="en-US" sz="1600" dirty="0">
                <a:solidFill>
                  <a:schemeClr val="tx1">
                    <a:lumMod val="95000"/>
                  </a:schemeClr>
                </a:solidFill>
              </a:rPr>
              <a:t>JESUS IS LORD!  --  From a United Methodist Church in Congo (DRC)  </a:t>
            </a:r>
          </a:p>
        </p:txBody>
      </p:sp>
      <p:pic>
        <p:nvPicPr>
          <p:cNvPr id="6" name="Picture 5">
            <a:extLst>
              <a:ext uri="{FF2B5EF4-FFF2-40B4-BE49-F238E27FC236}">
                <a16:creationId xmlns:a16="http://schemas.microsoft.com/office/drawing/2014/main" id="{23E5F317-97C9-458F-9F96-CECFD22132B1}"/>
              </a:ext>
            </a:extLst>
          </p:cNvPr>
          <p:cNvPicPr>
            <a:picLocks noChangeAspect="1"/>
          </p:cNvPicPr>
          <p:nvPr/>
        </p:nvPicPr>
        <p:blipFill>
          <a:blip r:embed="rId2"/>
          <a:stretch>
            <a:fillRect/>
          </a:stretch>
        </p:blipFill>
        <p:spPr>
          <a:xfrm>
            <a:off x="1981200" y="26910"/>
            <a:ext cx="8229600" cy="6145290"/>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"Give therefore to the emperor the things that are the emperor's, and to God the things that are God's."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22:21</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351384"/>
            <a:ext cx="2362200" cy="1354217"/>
          </a:xfrm>
          <a:prstGeom prst="rect">
            <a:avLst/>
          </a:prstGeom>
          <a:noFill/>
        </p:spPr>
        <p:txBody>
          <a:bodyPr wrap="square" rtlCol="0">
            <a:spAutoFit/>
          </a:bodyPr>
          <a:lstStyle/>
          <a:p>
            <a:pPr algn="ctr"/>
            <a:r>
              <a:rPr lang="en-US" sz="1600" dirty="0">
                <a:solidFill>
                  <a:schemeClr val="tx1">
                    <a:lumMod val="95000"/>
                  </a:schemeClr>
                </a:solidFill>
              </a:rPr>
              <a:t>Render unto God  </a:t>
            </a:r>
          </a:p>
          <a:p>
            <a:pPr algn="ctr"/>
            <a:endParaRPr lang="en-US" sz="1600" dirty="0">
              <a:solidFill>
                <a:schemeClr val="tx1">
                  <a:lumMod val="95000"/>
                </a:schemeClr>
              </a:solidFill>
            </a:endParaRPr>
          </a:p>
          <a:p>
            <a:pPr algn="ctr"/>
            <a:r>
              <a:rPr lang="en-US" sz="1600" dirty="0" err="1">
                <a:solidFill>
                  <a:schemeClr val="tx1">
                    <a:lumMod val="95000"/>
                  </a:schemeClr>
                </a:solidFill>
              </a:rPr>
              <a:t>Rambusch</a:t>
            </a:r>
            <a:r>
              <a:rPr lang="en-US" sz="1600" dirty="0">
                <a:solidFill>
                  <a:schemeClr val="tx1">
                    <a:lumMod val="95000"/>
                  </a:schemeClr>
                </a:solidFill>
              </a:rPr>
              <a:t> Company </a:t>
            </a:r>
          </a:p>
          <a:p>
            <a:pPr algn="ctr"/>
            <a:r>
              <a:rPr lang="en-US" sz="1600" dirty="0">
                <a:solidFill>
                  <a:schemeClr val="tx1">
                    <a:lumMod val="95000"/>
                  </a:schemeClr>
                </a:solidFill>
              </a:rPr>
              <a:t>First Presbyterian Church, </a:t>
            </a:r>
          </a:p>
          <a:p>
            <a:pPr algn="ctr"/>
            <a:r>
              <a:rPr lang="en-US" sz="1600" dirty="0">
                <a:solidFill>
                  <a:schemeClr val="tx1">
                    <a:lumMod val="95000"/>
                  </a:schemeClr>
                </a:solidFill>
              </a:rPr>
              <a:t>Boise, Idaho</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0200" y="148608"/>
            <a:ext cx="2674620" cy="6709392"/>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r>
              <a:rPr lang="en-US" sz="1600" dirty="0"/>
              <a:t>https://commons.wikimedia.org/wiki/File:Berazategui-Caacupe-Poliptico-Trinidad.jpg</a:t>
            </a:r>
          </a:p>
          <a:p>
            <a:pPr>
              <a:buNone/>
            </a:pPr>
            <a:r>
              <a:rPr lang="en-US" sz="1600" dirty="0"/>
              <a:t>https://www.flickr.com/photos/thomashawk/5391897874/ - Thomas Hawk</a:t>
            </a:r>
          </a:p>
          <a:p>
            <a:pPr>
              <a:buNone/>
            </a:pPr>
            <a:r>
              <a:rPr lang="en-US" sz="1600" dirty="0"/>
              <a:t>https://commons.wikimedia.org/wiki/File:Harriet_Backer_-_Christening_in_Tanum_Church_-_Google_Art_Project.jpg</a:t>
            </a:r>
          </a:p>
          <a:p>
            <a:pPr>
              <a:buNone/>
            </a:pPr>
            <a:r>
              <a:rPr lang="en-US" sz="1600" dirty="0"/>
              <a:t>https://commons.wikimedia.org/wiki/File:Winter_in_Southern_Louisiana_E_Woodward_1911.jpg</a:t>
            </a:r>
          </a:p>
          <a:p>
            <a:pPr>
              <a:buNone/>
            </a:pPr>
            <a:r>
              <a:rPr lang="en-US" sz="1600" dirty="0"/>
              <a:t>https://commons.wikimedia.org/wiki/File:Cath%C3%A9drale_du_Souvenir_africain_de_DakarDSCF0298_1.jpg – </a:t>
            </a:r>
            <a:r>
              <a:rPr lang="en-US" sz="1600" dirty="0" err="1"/>
              <a:t>Lamine</a:t>
            </a:r>
            <a:r>
              <a:rPr lang="en-US" sz="1600" dirty="0"/>
              <a:t> </a:t>
            </a:r>
            <a:r>
              <a:rPr lang="en-US" sz="1600" dirty="0" err="1"/>
              <a:t>Niang</a:t>
            </a:r>
            <a:endParaRPr lang="en-US" sz="1600" dirty="0"/>
          </a:p>
          <a:p>
            <a:pPr>
              <a:buNone/>
            </a:pPr>
            <a:r>
              <a:rPr lang="en-US" sz="1600" dirty="0"/>
              <a:t>https://commons.wikimedia.org/wiki/File:Singers_and_choir_pentecostal_church.JPG - Peter van der </a:t>
            </a:r>
            <a:r>
              <a:rPr lang="en-US" sz="1600" dirty="0" err="1"/>
              <a:t>Sluijs</a:t>
            </a:r>
            <a:endParaRPr lang="en-US" sz="1600" dirty="0"/>
          </a:p>
          <a:p>
            <a:pPr>
              <a:buNone/>
            </a:pPr>
            <a:r>
              <a:rPr lang="en-US" sz="1600" dirty="0"/>
              <a:t>http://commons.wikimedia.org/wiki/File:Malczewski_Jacek_Grosz_czynszowy.jpg</a:t>
            </a:r>
          </a:p>
          <a:p>
            <a:pPr>
              <a:buNone/>
            </a:pPr>
            <a:r>
              <a:rPr lang="en-US" sz="1600" dirty="0"/>
              <a:t>https://commons.wikimedia.org/wiki/File:Bernardo_Strozzi_-_The_Tribute_Money_-_Google_Art_Project.jpg</a:t>
            </a:r>
          </a:p>
          <a:p>
            <a:pPr>
              <a:buNone/>
            </a:pPr>
            <a:r>
              <a:rPr lang="en-US" sz="1600" dirty="0"/>
              <a:t>https://commons.wikimedia.org/wiki/File:The_Tribute_Money_(Jacob_Adriaensz._Backer)_-_Nationalmuseum_-_17634.tif</a:t>
            </a:r>
          </a:p>
          <a:p>
            <a:pPr>
              <a:buNone/>
            </a:pPr>
            <a:r>
              <a:rPr lang="en-US" sz="1600" dirty="0"/>
              <a:t>https://www.flickr.com/photos/umccongo/2188556374</a:t>
            </a:r>
          </a:p>
          <a:p>
            <a:pPr>
              <a:buNone/>
            </a:pPr>
            <a:r>
              <a:rPr lang="en-US" sz="1600" dirty="0"/>
              <a:t>https://www.flickr.com/photos/genbug/4224456786/ - Laura Gilmore</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4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Church of the Holy Trinity, </a:t>
            </a:r>
            <a:r>
              <a:rPr lang="en-US" sz="1600" dirty="0" err="1">
                <a:solidFill>
                  <a:schemeClr val="tx1">
                    <a:lumMod val="95000"/>
                  </a:schemeClr>
                </a:solidFill>
              </a:rPr>
              <a:t>Caacupe</a:t>
            </a:r>
            <a:r>
              <a:rPr lang="en-US" sz="1600" dirty="0">
                <a:solidFill>
                  <a:schemeClr val="tx1">
                    <a:lumMod val="95000"/>
                  </a:schemeClr>
                </a:solidFill>
              </a:rPr>
              <a:t>, Paraguay</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90800" y="762001"/>
            <a:ext cx="7010400" cy="5189517"/>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057400"/>
            <a:ext cx="7467600" cy="1754326"/>
          </a:xfrm>
          <a:prstGeom prst="rect">
            <a:avLst/>
          </a:prstGeom>
        </p:spPr>
        <p:txBody>
          <a:bodyPr wrap="square">
            <a:spAutoFit/>
          </a:bodyPr>
          <a:lstStyle/>
          <a:p>
            <a:r>
              <a:rPr lang="en-US" sz="3600" dirty="0"/>
              <a:t>… lover of justice, you have established equity; you have executed justice and righteousness …</a:t>
            </a:r>
            <a:endParaRPr lang="en-US" sz="3600" dirty="0">
              <a:cs typeface="Arial" pitchFamily="34" charset="0"/>
            </a:endParaRP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Psalm 99:4</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459849"/>
            <a:ext cx="2438400" cy="1169551"/>
          </a:xfrm>
          <a:prstGeom prst="rect">
            <a:avLst/>
          </a:prstGeom>
          <a:noFill/>
        </p:spPr>
        <p:txBody>
          <a:bodyPr wrap="square" rtlCol="0">
            <a:spAutoFit/>
          </a:bodyPr>
          <a:lstStyle/>
          <a:p>
            <a:pPr algn="ctr"/>
            <a:r>
              <a:rPr lang="en-US" sz="1400" dirty="0">
                <a:solidFill>
                  <a:schemeClr val="tx1">
                    <a:lumMod val="95000"/>
                  </a:schemeClr>
                </a:solidFill>
              </a:rPr>
              <a:t>Blessed Are the Merciful</a:t>
            </a:r>
          </a:p>
          <a:p>
            <a:pPr algn="ctr"/>
            <a:endParaRPr lang="en-US" sz="1400" dirty="0">
              <a:solidFill>
                <a:schemeClr val="tx1">
                  <a:lumMod val="95000"/>
                </a:schemeClr>
              </a:solidFill>
            </a:endParaRPr>
          </a:p>
          <a:p>
            <a:pPr algn="ctr"/>
            <a:r>
              <a:rPr lang="en-US" sz="1400" dirty="0">
                <a:solidFill>
                  <a:schemeClr val="tx1">
                    <a:lumMod val="95000"/>
                  </a:schemeClr>
                </a:solidFill>
              </a:rPr>
              <a:t>Louis Comfort Tiffany</a:t>
            </a:r>
          </a:p>
          <a:p>
            <a:pPr algn="ctr"/>
            <a:r>
              <a:rPr lang="en-US" sz="1400" dirty="0">
                <a:solidFill>
                  <a:schemeClr val="tx1">
                    <a:lumMod val="95000"/>
                  </a:schemeClr>
                </a:solidFill>
              </a:rPr>
              <a:t>Arlington Street Church</a:t>
            </a:r>
          </a:p>
          <a:p>
            <a:pPr algn="ctr"/>
            <a:r>
              <a:rPr lang="en-US" sz="1400" dirty="0">
                <a:solidFill>
                  <a:schemeClr val="tx1">
                    <a:lumMod val="95000"/>
                  </a:schemeClr>
                </a:solidFill>
              </a:rPr>
              <a:t>Boston, MA</a:t>
            </a:r>
          </a:p>
        </p:txBody>
      </p:sp>
      <p:pic>
        <p:nvPicPr>
          <p:cNvPr id="3" name="Picture 2">
            <a:extLst>
              <a:ext uri="{FF2B5EF4-FFF2-40B4-BE49-F238E27FC236}">
                <a16:creationId xmlns:a16="http://schemas.microsoft.com/office/drawing/2014/main" id="{17C997C9-37BE-36EA-5D76-F6D6A622B4CE}"/>
              </a:ext>
            </a:extLst>
          </p:cNvPr>
          <p:cNvPicPr>
            <a:picLocks noChangeAspect="1"/>
          </p:cNvPicPr>
          <p:nvPr/>
        </p:nvPicPr>
        <p:blipFill>
          <a:blip r:embed="rId2"/>
          <a:stretch>
            <a:fillRect/>
          </a:stretch>
        </p:blipFill>
        <p:spPr>
          <a:xfrm>
            <a:off x="4114800" y="0"/>
            <a:ext cx="4572000"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209800"/>
            <a:ext cx="7467600" cy="1754326"/>
          </a:xfrm>
          <a:prstGeom prst="rect">
            <a:avLst/>
          </a:prstGeom>
        </p:spPr>
        <p:txBody>
          <a:bodyPr wrap="square">
            <a:spAutoFit/>
          </a:bodyPr>
          <a:lstStyle/>
          <a:p>
            <a:r>
              <a:rPr lang="en-US" sz="3600" dirty="0"/>
              <a:t>I call you by your name, I surname you, though you do not know me.</a:t>
            </a:r>
          </a:p>
          <a:p>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Isaiah </a:t>
            </a:r>
            <a:r>
              <a:rPr lang="en-US" sz="2400" dirty="0" err="1">
                <a:solidFill>
                  <a:schemeClr val="tx1">
                    <a:lumMod val="95000"/>
                  </a:schemeClr>
                </a:solidFill>
              </a:rPr>
              <a:t>45:4b</a:t>
            </a:r>
            <a:endParaRPr lang="en-US" sz="2400" dirty="0">
              <a:solidFill>
                <a:schemeClr val="tx1">
                  <a:lumMod val="95000"/>
                </a:schemeClr>
              </a:solidFill>
            </a:endParaRP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88668"/>
            <a:ext cx="8763000" cy="338554"/>
          </a:xfrm>
          <a:prstGeom prst="rect">
            <a:avLst/>
          </a:prstGeom>
          <a:noFill/>
        </p:spPr>
        <p:txBody>
          <a:bodyPr wrap="square" rtlCol="0">
            <a:spAutoFit/>
          </a:bodyPr>
          <a:lstStyle/>
          <a:p>
            <a:pPr algn="ctr"/>
            <a:r>
              <a:rPr lang="en-US" sz="1600" dirty="0">
                <a:solidFill>
                  <a:schemeClr val="tx1">
                    <a:lumMod val="95000"/>
                  </a:schemeClr>
                </a:solidFill>
              </a:rPr>
              <a:t>Christening in </a:t>
            </a:r>
            <a:r>
              <a:rPr lang="en-US" sz="1600" dirty="0" err="1">
                <a:solidFill>
                  <a:schemeClr val="tx1">
                    <a:lumMod val="95000"/>
                  </a:schemeClr>
                </a:solidFill>
              </a:rPr>
              <a:t>Tanum</a:t>
            </a:r>
            <a:r>
              <a:rPr lang="en-US" sz="1600" dirty="0">
                <a:solidFill>
                  <a:schemeClr val="tx1">
                    <a:lumMod val="95000"/>
                  </a:schemeClr>
                </a:solidFill>
              </a:rPr>
              <a:t> Church  --  Harriet Backer, National Gallery of Norway, Oslo</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
            <a:ext cx="8373368" cy="6398753"/>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44469"/>
            <a:ext cx="7467600" cy="2308324"/>
          </a:xfrm>
          <a:prstGeom prst="rect">
            <a:avLst/>
          </a:prstGeom>
        </p:spPr>
        <p:txBody>
          <a:bodyPr wrap="square">
            <a:spAutoFit/>
          </a:bodyPr>
          <a:lstStyle/>
          <a:p>
            <a:r>
              <a:rPr lang="en-US" sz="3600" dirty="0"/>
              <a:t>… let the earth rejoice; let the sea roar, and all that fills it … all the trees of the forest sing for joy …</a:t>
            </a:r>
          </a:p>
          <a:p>
            <a:endParaRPr lang="en-US" sz="3600" dirty="0">
              <a:cs typeface="Arial" pitchFamily="34" charset="0"/>
            </a:endParaRPr>
          </a:p>
        </p:txBody>
      </p:sp>
      <p:sp>
        <p:nvSpPr>
          <p:cNvPr id="5" name="TextBox 4"/>
          <p:cNvSpPr txBox="1"/>
          <p:nvPr/>
        </p:nvSpPr>
        <p:spPr>
          <a:xfrm>
            <a:off x="5715000" y="4289805"/>
            <a:ext cx="3352800" cy="461665"/>
          </a:xfrm>
          <a:prstGeom prst="rect">
            <a:avLst/>
          </a:prstGeom>
          <a:noFill/>
        </p:spPr>
        <p:txBody>
          <a:bodyPr wrap="square" rtlCol="0">
            <a:spAutoFit/>
          </a:bodyPr>
          <a:lstStyle/>
          <a:p>
            <a:pPr algn="ctr"/>
            <a:r>
              <a:rPr lang="en-US" sz="2400" dirty="0">
                <a:solidFill>
                  <a:schemeClr val="tx1">
                    <a:lumMod val="95000"/>
                  </a:schemeClr>
                </a:solidFill>
              </a:rPr>
              <a:t>Psalm </a:t>
            </a:r>
            <a:r>
              <a:rPr lang="en-US" sz="2400" dirty="0" err="1">
                <a:solidFill>
                  <a:schemeClr val="tx1">
                    <a:lumMod val="95000"/>
                  </a:schemeClr>
                </a:solidFill>
              </a:rPr>
              <a:t>96:11b</a:t>
            </a:r>
            <a:r>
              <a:rPr lang="en-US" sz="2400" dirty="0">
                <a:solidFill>
                  <a:schemeClr val="tx1">
                    <a:lumMod val="95000"/>
                  </a:schemeClr>
                </a:solidFill>
              </a:rPr>
              <a:t>, </a:t>
            </a:r>
            <a:r>
              <a:rPr lang="en-US" sz="2400" dirty="0" err="1">
                <a:solidFill>
                  <a:schemeClr val="tx1">
                    <a:lumMod val="95000"/>
                  </a:schemeClr>
                </a:solidFill>
              </a:rPr>
              <a:t>12b</a:t>
            </a:r>
            <a:endParaRPr lang="en-US" sz="2400" dirty="0">
              <a:solidFill>
                <a:schemeClr val="tx1">
                  <a:lumMod val="95000"/>
                </a:schemeClr>
              </a:solidFill>
            </a:endParaRP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257801"/>
            <a:ext cx="2514600" cy="1354217"/>
          </a:xfrm>
          <a:prstGeom prst="rect">
            <a:avLst/>
          </a:prstGeom>
          <a:noFill/>
        </p:spPr>
        <p:txBody>
          <a:bodyPr wrap="square" rtlCol="0">
            <a:spAutoFit/>
          </a:bodyPr>
          <a:lstStyle/>
          <a:p>
            <a:pPr algn="ctr"/>
            <a:r>
              <a:rPr lang="en-US" sz="1600" dirty="0">
                <a:solidFill>
                  <a:schemeClr val="tx1">
                    <a:lumMod val="95000"/>
                  </a:schemeClr>
                </a:solidFill>
              </a:rPr>
              <a:t>Winter in Southern Louisiana</a:t>
            </a:r>
          </a:p>
          <a:p>
            <a:pPr algn="ctr"/>
            <a:endParaRPr lang="en-US" sz="1600" dirty="0">
              <a:solidFill>
                <a:schemeClr val="tx1">
                  <a:lumMod val="95000"/>
                </a:schemeClr>
              </a:solidFill>
            </a:endParaRPr>
          </a:p>
          <a:p>
            <a:pPr algn="ctr"/>
            <a:r>
              <a:rPr lang="en-US" sz="1600" dirty="0">
                <a:solidFill>
                  <a:schemeClr val="tx1">
                    <a:lumMod val="95000"/>
                  </a:schemeClr>
                </a:solidFill>
              </a:rPr>
              <a:t>Ellsworth Woodward</a:t>
            </a:r>
          </a:p>
          <a:p>
            <a:pPr algn="ctr"/>
            <a:r>
              <a:rPr lang="en-US" sz="1600" dirty="0">
                <a:solidFill>
                  <a:schemeClr val="tx1">
                    <a:lumMod val="95000"/>
                  </a:schemeClr>
                </a:solidFill>
              </a:rPr>
              <a:t>1911</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1" y="9236"/>
            <a:ext cx="5150413"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1586</TotalTime>
  <Words>755</Words>
  <Application>Microsoft Office PowerPoint</Application>
  <PresentationFormat>Widescreen</PresentationFormat>
  <Paragraphs>68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Twenty-First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79</cp:revision>
  <dcterms:created xsi:type="dcterms:W3CDTF">2016-08-31T16:46:43Z</dcterms:created>
  <dcterms:modified xsi:type="dcterms:W3CDTF">2022-10-02T21:28:06Z</dcterms:modified>
</cp:coreProperties>
</file>