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1"/>
  </p:notesMasterIdLst>
  <p:sldIdLst>
    <p:sldId id="256" r:id="rId2"/>
    <p:sldId id="282" r:id="rId3"/>
    <p:sldId id="383" r:id="rId4"/>
    <p:sldId id="382" r:id="rId5"/>
    <p:sldId id="385" r:id="rId6"/>
    <p:sldId id="386" r:id="rId7"/>
    <p:sldId id="387" r:id="rId8"/>
    <p:sldId id="388" r:id="rId9"/>
    <p:sldId id="389" r:id="rId10"/>
    <p:sldId id="390" r:id="rId11"/>
    <p:sldId id="391" r:id="rId12"/>
    <p:sldId id="392" r:id="rId13"/>
    <p:sldId id="393" r:id="rId14"/>
    <p:sldId id="394" r:id="rId15"/>
    <p:sldId id="395" r:id="rId16"/>
    <p:sldId id="396" r:id="rId17"/>
    <p:sldId id="397" r:id="rId18"/>
    <p:sldId id="398" r:id="rId19"/>
    <p:sldId id="399" r:id="rId20"/>
    <p:sldId id="400" r:id="rId21"/>
    <p:sldId id="401" r:id="rId22"/>
    <p:sldId id="402" r:id="rId23"/>
    <p:sldId id="403" r:id="rId24"/>
    <p:sldId id="404" r:id="rId25"/>
    <p:sldId id="405" r:id="rId26"/>
    <p:sldId id="407" r:id="rId27"/>
    <p:sldId id="406" r:id="rId28"/>
    <p:sldId id="408" r:id="rId29"/>
    <p:sldId id="2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27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p:cViewPr varScale="1">
        <p:scale>
          <a:sx n="75" d="100"/>
          <a:sy n="75" d="100"/>
        </p:scale>
        <p:origin x="878" y="43"/>
      </p:cViewPr>
      <p:guideLst>
        <p:guide orient="horz" pos="2160"/>
        <p:guide pos="3840"/>
      </p:guideLst>
    </p:cSldViewPr>
  </p:slideViewPr>
  <p:notesTextViewPr>
    <p:cViewPr>
      <p:scale>
        <a:sx n="100" d="100"/>
        <a:sy n="100" d="100"/>
      </p:scale>
      <p:origin x="0" y="0"/>
    </p:cViewPr>
  </p:notesTextViewPr>
  <p:sorterViewPr>
    <p:cViewPr>
      <p:scale>
        <a:sx n="80" d="100"/>
        <a:sy n="80" d="100"/>
      </p:scale>
      <p:origin x="0" y="-39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524001"/>
            <a:ext cx="8458200" cy="1470025"/>
          </a:xfrm>
        </p:spPr>
        <p:txBody>
          <a:bodyPr>
            <a:noAutofit/>
          </a:bodyPr>
          <a:lstStyle/>
          <a:p>
            <a:r>
              <a:rPr lang="en-US" sz="8000"/>
              <a:t>Nineteenth </a:t>
            </a:r>
            <a:r>
              <a:rPr lang="en-US" sz="8000" dirty="0"/>
              <a:t>Sunday after Pentecost</a:t>
            </a:r>
          </a:p>
        </p:txBody>
      </p:sp>
      <p:sp>
        <p:nvSpPr>
          <p:cNvPr id="3" name="Subtitle 2"/>
          <p:cNvSpPr>
            <a:spLocks noGrp="1"/>
          </p:cNvSpPr>
          <p:nvPr>
            <p:ph type="subTitle" idx="1"/>
          </p:nvPr>
        </p:nvSpPr>
        <p:spPr>
          <a:xfrm>
            <a:off x="2933700" y="3657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0" y="5903894"/>
            <a:ext cx="9144000" cy="954107"/>
          </a:xfrm>
          <a:prstGeom prst="rect">
            <a:avLst/>
          </a:prstGeom>
          <a:solidFill>
            <a:srgbClr val="092700">
              <a:alpha val="70000"/>
            </a:srgbClr>
          </a:solidFill>
        </p:spPr>
        <p:txBody>
          <a:bodyPr wrap="square">
            <a:spAutoFit/>
          </a:bodyPr>
          <a:lstStyle/>
          <a:p>
            <a:pPr algn="ctr"/>
            <a:r>
              <a:rPr lang="en-US" sz="2800" dirty="0"/>
              <a:t>Exodus 20:1-4, 7-9, 12-20 and Psalm 19  •  Isaiah 5:1-7 and Psalm 80:7-15  •  Philippians 3:4b-14  •  Matthew 21:33-46</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Enclave: Monument to Victims of Domestic Violence  --  Ottawa, Canada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3600" y="38100"/>
            <a:ext cx="8001000" cy="6286500"/>
          </a:xfrm>
          <a:prstGeom prst="rect">
            <a:avLst/>
          </a:prstGeom>
        </p:spPr>
      </p:pic>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438401"/>
            <a:ext cx="7467600" cy="646331"/>
          </a:xfrm>
          <a:prstGeom prst="rect">
            <a:avLst/>
          </a:prstGeom>
        </p:spPr>
        <p:txBody>
          <a:bodyPr wrap="square">
            <a:spAutoFit/>
          </a:bodyPr>
          <a:lstStyle/>
          <a:p>
            <a:r>
              <a:rPr lang="en-US" sz="3600" dirty="0"/>
              <a:t>You shall not commit adultery.</a:t>
            </a:r>
            <a:endParaRPr lang="en-US" sz="3600" dirty="0">
              <a:cs typeface="Arial" pitchFamily="34" charset="0"/>
            </a:endParaRPr>
          </a:p>
        </p:txBody>
      </p:sp>
      <p:sp>
        <p:nvSpPr>
          <p:cNvPr id="5" name="TextBox 4"/>
          <p:cNvSpPr txBox="1"/>
          <p:nvPr/>
        </p:nvSpPr>
        <p:spPr>
          <a:xfrm>
            <a:off x="5867400" y="3733801"/>
            <a:ext cx="3352800" cy="461665"/>
          </a:xfrm>
          <a:prstGeom prst="rect">
            <a:avLst/>
          </a:prstGeom>
          <a:noFill/>
        </p:spPr>
        <p:txBody>
          <a:bodyPr wrap="square" rtlCol="0">
            <a:spAutoFit/>
          </a:bodyPr>
          <a:lstStyle/>
          <a:p>
            <a:pPr algn="ctr"/>
            <a:r>
              <a:rPr lang="en-US" sz="2400" dirty="0">
                <a:solidFill>
                  <a:schemeClr val="tx1">
                    <a:lumMod val="95000"/>
                  </a:schemeClr>
                </a:solidFill>
              </a:rPr>
              <a:t>Exodus 20:14</a:t>
            </a:r>
          </a:p>
        </p:txBody>
      </p:sp>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5244405"/>
            <a:ext cx="1447800" cy="1384995"/>
          </a:xfrm>
          <a:prstGeom prst="rect">
            <a:avLst/>
          </a:prstGeom>
          <a:noFill/>
        </p:spPr>
        <p:txBody>
          <a:bodyPr wrap="square" rtlCol="0">
            <a:spAutoFit/>
          </a:bodyPr>
          <a:lstStyle/>
          <a:p>
            <a:pPr algn="ctr"/>
            <a:r>
              <a:rPr lang="en-US" sz="1400" dirty="0">
                <a:solidFill>
                  <a:schemeClr val="tx1">
                    <a:lumMod val="95000"/>
                  </a:schemeClr>
                </a:solidFill>
              </a:rPr>
              <a:t>Nathan Rebukes David</a:t>
            </a:r>
          </a:p>
          <a:p>
            <a:pPr algn="ctr"/>
            <a:endParaRPr lang="en-US" sz="1400" dirty="0">
              <a:solidFill>
                <a:schemeClr val="tx1">
                  <a:lumMod val="95000"/>
                </a:schemeClr>
              </a:solidFill>
            </a:endParaRPr>
          </a:p>
          <a:p>
            <a:pPr algn="ctr"/>
            <a:r>
              <a:rPr lang="en-US" sz="1400" dirty="0">
                <a:solidFill>
                  <a:schemeClr val="tx1">
                    <a:lumMod val="95000"/>
                  </a:schemeClr>
                </a:solidFill>
              </a:rPr>
              <a:t>Basilica of Mary Magdalene</a:t>
            </a:r>
          </a:p>
          <a:p>
            <a:pPr algn="ctr"/>
            <a:r>
              <a:rPr lang="en-US" sz="1400" dirty="0" err="1">
                <a:solidFill>
                  <a:schemeClr val="tx1">
                    <a:lumMod val="95000"/>
                  </a:schemeClr>
                </a:solidFill>
              </a:rPr>
              <a:t>Vezelay</a:t>
            </a:r>
            <a:r>
              <a:rPr lang="en-US" sz="1400" dirty="0">
                <a:solidFill>
                  <a:schemeClr val="tx1">
                    <a:lumMod val="95000"/>
                  </a:schemeClr>
                </a:solidFill>
              </a:rPr>
              <a:t>, France</a:t>
            </a:r>
          </a:p>
        </p:txBody>
      </p:sp>
      <p:pic>
        <p:nvPicPr>
          <p:cNvPr id="7" name="Picture 6">
            <a:extLst>
              <a:ext uri="{FF2B5EF4-FFF2-40B4-BE49-F238E27FC236}">
                <a16:creationId xmlns:a16="http://schemas.microsoft.com/office/drawing/2014/main" id="{E2E5E2EA-B2C2-6125-FB8A-0A4352E446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71486" y="152400"/>
            <a:ext cx="4720114" cy="6477000"/>
          </a:xfrm>
          <a:prstGeom prst="rect">
            <a:avLst/>
          </a:prstGeom>
        </p:spPr>
      </p:pic>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0" y="2743201"/>
            <a:ext cx="7467600" cy="646331"/>
          </a:xfrm>
          <a:prstGeom prst="rect">
            <a:avLst/>
          </a:prstGeom>
        </p:spPr>
        <p:txBody>
          <a:bodyPr wrap="square">
            <a:spAutoFit/>
          </a:bodyPr>
          <a:lstStyle/>
          <a:p>
            <a:r>
              <a:rPr lang="en-US" sz="3600" dirty="0"/>
              <a:t>You shall not steal.</a:t>
            </a:r>
            <a:endParaRPr lang="en-US" sz="3600" dirty="0">
              <a:cs typeface="Arial" pitchFamily="34" charset="0"/>
            </a:endParaRPr>
          </a:p>
        </p:txBody>
      </p:sp>
      <p:sp>
        <p:nvSpPr>
          <p:cNvPr id="5" name="TextBox 4"/>
          <p:cNvSpPr txBox="1"/>
          <p:nvPr/>
        </p:nvSpPr>
        <p:spPr>
          <a:xfrm>
            <a:off x="5715000" y="4114801"/>
            <a:ext cx="3352800" cy="461665"/>
          </a:xfrm>
          <a:prstGeom prst="rect">
            <a:avLst/>
          </a:prstGeom>
          <a:noFill/>
        </p:spPr>
        <p:txBody>
          <a:bodyPr wrap="square" rtlCol="0">
            <a:spAutoFit/>
          </a:bodyPr>
          <a:lstStyle/>
          <a:p>
            <a:pPr algn="ctr"/>
            <a:r>
              <a:rPr lang="en-US" sz="2400" dirty="0">
                <a:solidFill>
                  <a:schemeClr val="tx1">
                    <a:lumMod val="95000"/>
                  </a:schemeClr>
                </a:solidFill>
              </a:rPr>
              <a:t>Exodus 20:15</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458362"/>
            <a:ext cx="2209800" cy="1323439"/>
          </a:xfrm>
          <a:prstGeom prst="rect">
            <a:avLst/>
          </a:prstGeom>
          <a:noFill/>
        </p:spPr>
        <p:txBody>
          <a:bodyPr wrap="square" rtlCol="0">
            <a:spAutoFit/>
          </a:bodyPr>
          <a:lstStyle/>
          <a:p>
            <a:pPr algn="ctr"/>
            <a:r>
              <a:rPr lang="en-US" sz="1600" dirty="0">
                <a:solidFill>
                  <a:schemeClr val="tx1">
                    <a:lumMod val="95000"/>
                  </a:schemeClr>
                </a:solidFill>
              </a:rPr>
              <a:t>Children in a Democracy</a:t>
            </a:r>
          </a:p>
          <a:p>
            <a:pPr algn="ctr"/>
            <a:endParaRPr lang="en-US" sz="1600" dirty="0">
              <a:solidFill>
                <a:schemeClr val="tx1">
                  <a:lumMod val="95000"/>
                </a:schemeClr>
              </a:solidFill>
            </a:endParaRPr>
          </a:p>
          <a:p>
            <a:pPr algn="ctr"/>
            <a:r>
              <a:rPr lang="en-US" sz="1600" dirty="0">
                <a:solidFill>
                  <a:schemeClr val="tx1">
                    <a:lumMod val="95000"/>
                  </a:schemeClr>
                </a:solidFill>
              </a:rPr>
              <a:t>Dorothea Lange</a:t>
            </a:r>
          </a:p>
          <a:p>
            <a:pPr algn="ctr"/>
            <a:r>
              <a:rPr lang="en-US" sz="1600" dirty="0">
                <a:solidFill>
                  <a:schemeClr val="tx1">
                    <a:lumMod val="95000"/>
                  </a:schemeClr>
                </a:solidFill>
              </a:rPr>
              <a:t>National Archives</a:t>
            </a:r>
          </a:p>
          <a:p>
            <a:pPr algn="ctr"/>
            <a:r>
              <a:rPr lang="en-US" sz="1600" dirty="0">
                <a:solidFill>
                  <a:schemeClr val="tx1">
                    <a:lumMod val="95000"/>
                  </a:schemeClr>
                </a:solidFill>
              </a:rPr>
              <a:t>College Park, MD</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5801" y="0"/>
            <a:ext cx="5494973" cy="6858000"/>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09801"/>
            <a:ext cx="6781800" cy="1200329"/>
          </a:xfrm>
          <a:prstGeom prst="rect">
            <a:avLst/>
          </a:prstGeom>
        </p:spPr>
        <p:txBody>
          <a:bodyPr wrap="square">
            <a:spAutoFit/>
          </a:bodyPr>
          <a:lstStyle/>
          <a:p>
            <a:r>
              <a:rPr lang="en-US" sz="3600" dirty="0"/>
              <a:t>You shall not bear false witness against your neighbor.</a:t>
            </a:r>
            <a:endParaRPr lang="en-US" sz="3600" dirty="0">
              <a:cs typeface="Arial" pitchFamily="34" charset="0"/>
            </a:endParaRPr>
          </a:p>
        </p:txBody>
      </p:sp>
      <p:sp>
        <p:nvSpPr>
          <p:cNvPr id="5" name="TextBox 4"/>
          <p:cNvSpPr txBox="1"/>
          <p:nvPr/>
        </p:nvSpPr>
        <p:spPr>
          <a:xfrm>
            <a:off x="5791200" y="4038601"/>
            <a:ext cx="3352800" cy="461665"/>
          </a:xfrm>
          <a:prstGeom prst="rect">
            <a:avLst/>
          </a:prstGeom>
          <a:noFill/>
        </p:spPr>
        <p:txBody>
          <a:bodyPr wrap="square" rtlCol="0">
            <a:spAutoFit/>
          </a:bodyPr>
          <a:lstStyle/>
          <a:p>
            <a:pPr algn="ctr"/>
            <a:r>
              <a:rPr lang="en-US" sz="2400" dirty="0">
                <a:solidFill>
                  <a:schemeClr val="tx1">
                    <a:lumMod val="95000"/>
                  </a:schemeClr>
                </a:solidFill>
              </a:rPr>
              <a:t>Exodus 20:16</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153562"/>
            <a:ext cx="1752600" cy="1323439"/>
          </a:xfrm>
          <a:prstGeom prst="rect">
            <a:avLst/>
          </a:prstGeom>
          <a:noFill/>
        </p:spPr>
        <p:txBody>
          <a:bodyPr wrap="square" rtlCol="0">
            <a:spAutoFit/>
          </a:bodyPr>
          <a:lstStyle/>
          <a:p>
            <a:pPr algn="ctr"/>
            <a:r>
              <a:rPr lang="en-US" sz="1600" dirty="0">
                <a:solidFill>
                  <a:schemeClr val="tx1">
                    <a:lumMod val="95000"/>
                  </a:schemeClr>
                </a:solidFill>
              </a:rPr>
              <a:t>Gossip After Church  </a:t>
            </a:r>
          </a:p>
          <a:p>
            <a:pPr algn="ctr"/>
            <a:endParaRPr lang="en-US" sz="1600" dirty="0">
              <a:solidFill>
                <a:schemeClr val="tx1">
                  <a:lumMod val="95000"/>
                </a:schemeClr>
              </a:solidFill>
            </a:endParaRPr>
          </a:p>
          <a:p>
            <a:pPr algn="ctr"/>
            <a:r>
              <a:rPr lang="en-US" sz="1600" dirty="0">
                <a:solidFill>
                  <a:schemeClr val="tx1">
                    <a:lumMod val="95000"/>
                  </a:schemeClr>
                </a:solidFill>
              </a:rPr>
              <a:t>Rudolf </a:t>
            </a:r>
            <a:r>
              <a:rPr lang="en-US" sz="1600" dirty="0" err="1">
                <a:solidFill>
                  <a:schemeClr val="tx1">
                    <a:lumMod val="95000"/>
                  </a:schemeClr>
                </a:solidFill>
              </a:rPr>
              <a:t>Schiestl</a:t>
            </a:r>
            <a:r>
              <a:rPr lang="en-US" sz="1600" dirty="0">
                <a:solidFill>
                  <a:schemeClr val="tx1">
                    <a:lumMod val="95000"/>
                  </a:schemeClr>
                </a:solidFill>
              </a:rPr>
              <a:t>, book illustration</a:t>
            </a:r>
          </a:p>
        </p:txBody>
      </p:sp>
      <p:pic>
        <p:nvPicPr>
          <p:cNvPr id="2" name="Picture 1"/>
          <p:cNvPicPr>
            <a:picLocks noChangeAspect="1"/>
          </p:cNvPicPr>
          <p:nvPr/>
        </p:nvPicPr>
        <p:blipFill>
          <a:blip r:embed="rId2"/>
          <a:stretch>
            <a:fillRect/>
          </a:stretch>
        </p:blipFill>
        <p:spPr>
          <a:xfrm>
            <a:off x="4495801" y="342900"/>
            <a:ext cx="5462207" cy="6057900"/>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You shall not covet your neighbor's house … or anything that belongs to your neighbor.</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Exodus 20:17ac</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5562600"/>
            <a:ext cx="2514600" cy="1384995"/>
          </a:xfrm>
          <a:prstGeom prst="rect">
            <a:avLst/>
          </a:prstGeom>
          <a:noFill/>
        </p:spPr>
        <p:txBody>
          <a:bodyPr wrap="square" rtlCol="0">
            <a:spAutoFit/>
          </a:bodyPr>
          <a:lstStyle/>
          <a:p>
            <a:pPr algn="ctr"/>
            <a:r>
              <a:rPr lang="en-US" sz="1400" dirty="0">
                <a:solidFill>
                  <a:schemeClr val="tx1">
                    <a:lumMod val="95000"/>
                  </a:schemeClr>
                </a:solidFill>
              </a:rPr>
              <a:t>Woman Holding a Balance</a:t>
            </a:r>
          </a:p>
          <a:p>
            <a:pPr algn="ctr"/>
            <a:endParaRPr lang="en-US" sz="1400" dirty="0">
              <a:solidFill>
                <a:schemeClr val="tx1">
                  <a:lumMod val="95000"/>
                </a:schemeClr>
              </a:solidFill>
            </a:endParaRPr>
          </a:p>
          <a:p>
            <a:pPr algn="ctr"/>
            <a:r>
              <a:rPr lang="en-US" sz="1400" dirty="0">
                <a:solidFill>
                  <a:schemeClr val="tx1">
                    <a:lumMod val="95000"/>
                  </a:schemeClr>
                </a:solidFill>
              </a:rPr>
              <a:t>Johannes Vermeer</a:t>
            </a:r>
          </a:p>
          <a:p>
            <a:pPr algn="ctr"/>
            <a:r>
              <a:rPr lang="en-US" sz="1400" dirty="0">
                <a:solidFill>
                  <a:schemeClr val="tx1">
                    <a:lumMod val="95000"/>
                  </a:schemeClr>
                </a:solidFill>
              </a:rPr>
              <a:t>National Gallery of Art</a:t>
            </a:r>
          </a:p>
          <a:p>
            <a:pPr algn="ctr"/>
            <a:r>
              <a:rPr lang="en-US" sz="1400" dirty="0">
                <a:solidFill>
                  <a:schemeClr val="tx1">
                    <a:lumMod val="95000"/>
                  </a:schemeClr>
                </a:solidFill>
              </a:rPr>
              <a:t>Washington, DC</a:t>
            </a:r>
          </a:p>
          <a:p>
            <a:pPr algn="ctr"/>
            <a:endParaRPr lang="en-US" sz="1400" dirty="0">
              <a:solidFill>
                <a:schemeClr val="tx1">
                  <a:lumMod val="95000"/>
                </a:schemeClr>
              </a:solidFill>
            </a:endParaRPr>
          </a:p>
        </p:txBody>
      </p:sp>
      <p:pic>
        <p:nvPicPr>
          <p:cNvPr id="5" name="Picture 4">
            <a:extLst>
              <a:ext uri="{FF2B5EF4-FFF2-40B4-BE49-F238E27FC236}">
                <a16:creationId xmlns:a16="http://schemas.microsoft.com/office/drawing/2014/main" id="{DA10D674-C8BD-3809-1ABE-B9060B39F0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3247" y="0"/>
            <a:ext cx="6048953" cy="6858000"/>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The heavens are telling the glory of God … their voice goes out through all the earth, and their words to the end of the world.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19:1a, 4a</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2133600"/>
            <a:ext cx="7467600" cy="2308324"/>
          </a:xfrm>
          <a:prstGeom prst="rect">
            <a:avLst/>
          </a:prstGeom>
        </p:spPr>
        <p:txBody>
          <a:bodyPr wrap="square">
            <a:spAutoFit/>
          </a:bodyPr>
          <a:lstStyle/>
          <a:p>
            <a:r>
              <a:rPr lang="en-US" sz="3600" dirty="0"/>
              <a:t>I am the LORD your God … you shall have no other gods before me … you shall not make for yourself an idol.</a:t>
            </a:r>
          </a:p>
          <a:p>
            <a:endParaRPr lang="en-US" sz="3600" dirty="0">
              <a:cs typeface="Arial" pitchFamily="34" charset="0"/>
            </a:endParaRPr>
          </a:p>
        </p:txBody>
      </p:sp>
      <p:sp>
        <p:nvSpPr>
          <p:cNvPr id="4" name="TextBox 3"/>
          <p:cNvSpPr txBox="1"/>
          <p:nvPr/>
        </p:nvSpPr>
        <p:spPr>
          <a:xfrm>
            <a:off x="5943600" y="4191001"/>
            <a:ext cx="3352800" cy="461665"/>
          </a:xfrm>
          <a:prstGeom prst="rect">
            <a:avLst/>
          </a:prstGeom>
          <a:noFill/>
        </p:spPr>
        <p:txBody>
          <a:bodyPr wrap="square" rtlCol="0">
            <a:spAutoFit/>
          </a:bodyPr>
          <a:lstStyle/>
          <a:p>
            <a:pPr algn="ctr"/>
            <a:r>
              <a:rPr lang="en-US" sz="2400" dirty="0">
                <a:solidFill>
                  <a:schemeClr val="tx1">
                    <a:lumMod val="95000"/>
                  </a:schemeClr>
                </a:solidFill>
              </a:rPr>
              <a:t>Exodus 20:2a, 3</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05400"/>
            <a:ext cx="1905000" cy="1569660"/>
          </a:xfrm>
          <a:prstGeom prst="rect">
            <a:avLst/>
          </a:prstGeom>
          <a:noFill/>
        </p:spPr>
        <p:txBody>
          <a:bodyPr wrap="square" rtlCol="0">
            <a:spAutoFit/>
          </a:bodyPr>
          <a:lstStyle/>
          <a:p>
            <a:pPr algn="ctr"/>
            <a:r>
              <a:rPr lang="en-US" sz="1600" dirty="0">
                <a:solidFill>
                  <a:schemeClr val="tx1">
                    <a:lumMod val="95000"/>
                  </a:schemeClr>
                </a:solidFill>
              </a:rPr>
              <a:t>Sky, or Heaven</a:t>
            </a:r>
          </a:p>
          <a:p>
            <a:pPr algn="ctr"/>
            <a:endParaRPr lang="en-US" sz="1600" dirty="0">
              <a:solidFill>
                <a:schemeClr val="tx1">
                  <a:lumMod val="95000"/>
                </a:schemeClr>
              </a:solidFill>
            </a:endParaRPr>
          </a:p>
          <a:p>
            <a:pPr algn="ctr"/>
            <a:r>
              <a:rPr lang="en-US" sz="1600" dirty="0">
                <a:solidFill>
                  <a:schemeClr val="tx1">
                    <a:lumMod val="95000"/>
                  </a:schemeClr>
                </a:solidFill>
              </a:rPr>
              <a:t>Marsden Harley</a:t>
            </a:r>
          </a:p>
          <a:p>
            <a:pPr algn="ctr"/>
            <a:r>
              <a:rPr lang="en-US" sz="1600" dirty="0">
                <a:solidFill>
                  <a:schemeClr val="tx1">
                    <a:lumMod val="95000"/>
                  </a:schemeClr>
                </a:solidFill>
              </a:rPr>
              <a:t>Nelson-Atkins Museum of Art</a:t>
            </a:r>
          </a:p>
          <a:p>
            <a:pPr algn="ctr"/>
            <a:r>
              <a:rPr lang="en-US" sz="1600" dirty="0">
                <a:solidFill>
                  <a:schemeClr val="tx1">
                    <a:lumMod val="95000"/>
                  </a:schemeClr>
                </a:solidFill>
              </a:rPr>
              <a:t>Kansas City, KS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0482" y="41169"/>
            <a:ext cx="6817519" cy="6782195"/>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524000"/>
            <a:ext cx="7467600" cy="3416320"/>
          </a:xfrm>
          <a:prstGeom prst="rect">
            <a:avLst/>
          </a:prstGeom>
        </p:spPr>
        <p:txBody>
          <a:bodyPr wrap="square">
            <a:spAutoFit/>
          </a:bodyPr>
          <a:lstStyle/>
          <a:p>
            <a:r>
              <a:rPr lang="en-US" sz="3600" dirty="0"/>
              <a:t>For the vineyard of the LORD of hosts is the house of Israel, and the people of Judah are his pleasant planting; he expected justice, but saw bloodshed; righteousness, but heard a cry!</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Isaiah 5:7</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Jewish Star Patch Worn by Jews in Holland, 1940-1945 --  Corrie Ten Boom</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31426" y="762000"/>
            <a:ext cx="5179174" cy="4572000"/>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133601"/>
            <a:ext cx="5638800" cy="1200329"/>
          </a:xfrm>
          <a:prstGeom prst="rect">
            <a:avLst/>
          </a:prstGeom>
        </p:spPr>
        <p:txBody>
          <a:bodyPr wrap="square">
            <a:spAutoFit/>
          </a:bodyPr>
          <a:lstStyle/>
          <a:p>
            <a:r>
              <a:rPr lang="en-US" sz="3600" dirty="0"/>
              <a:t>Restore us, O God of hosts; let your face shine …</a:t>
            </a:r>
            <a:endParaRPr lang="en-US" sz="3600" dirty="0">
              <a:cs typeface="Arial" pitchFamily="34" charset="0"/>
            </a:endParaRPr>
          </a:p>
        </p:txBody>
      </p:sp>
      <p:sp>
        <p:nvSpPr>
          <p:cNvPr id="5" name="TextBox 4"/>
          <p:cNvSpPr txBox="1"/>
          <p:nvPr/>
        </p:nvSpPr>
        <p:spPr>
          <a:xfrm>
            <a:off x="5551714" y="4038601"/>
            <a:ext cx="3352800" cy="461665"/>
          </a:xfrm>
          <a:prstGeom prst="rect">
            <a:avLst/>
          </a:prstGeom>
          <a:noFill/>
        </p:spPr>
        <p:txBody>
          <a:bodyPr wrap="square" rtlCol="0">
            <a:spAutoFit/>
          </a:bodyPr>
          <a:lstStyle/>
          <a:p>
            <a:pPr algn="ctr"/>
            <a:r>
              <a:rPr lang="en-US" sz="2400" dirty="0">
                <a:solidFill>
                  <a:schemeClr val="tx1">
                    <a:lumMod val="95000"/>
                  </a:schemeClr>
                </a:solidFill>
              </a:rPr>
              <a:t>Psalm 80:7</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Face of God  --  Ethiopian 18</a:t>
            </a:r>
            <a:r>
              <a:rPr lang="en-US" sz="1600" baseline="30000" dirty="0">
                <a:solidFill>
                  <a:schemeClr val="tx1">
                    <a:lumMod val="95000"/>
                  </a:schemeClr>
                </a:solidFill>
              </a:rPr>
              <a:t>th</a:t>
            </a:r>
            <a:r>
              <a:rPr lang="en-US" sz="1600" dirty="0">
                <a:solidFill>
                  <a:schemeClr val="tx1">
                    <a:lumMod val="95000"/>
                  </a:schemeClr>
                </a:solidFill>
              </a:rPr>
              <a:t> c. manuscript, Church of </a:t>
            </a:r>
            <a:r>
              <a:rPr lang="en-US" sz="1600" dirty="0" err="1">
                <a:solidFill>
                  <a:schemeClr val="tx1">
                    <a:lumMod val="95000"/>
                  </a:schemeClr>
                </a:solidFill>
              </a:rPr>
              <a:t>Narga</a:t>
            </a:r>
            <a:r>
              <a:rPr lang="en-US" sz="1600" dirty="0">
                <a:solidFill>
                  <a:schemeClr val="tx1">
                    <a:lumMod val="95000"/>
                  </a:schemeClr>
                </a:solidFill>
              </a:rPr>
              <a:t> Selassie, Lake Tana, Ethiopia</a:t>
            </a:r>
          </a:p>
        </p:txBody>
      </p:sp>
      <p:pic>
        <p:nvPicPr>
          <p:cNvPr id="5" name="Picture 4">
            <a:extLst>
              <a:ext uri="{FF2B5EF4-FFF2-40B4-BE49-F238E27FC236}">
                <a16:creationId xmlns:a16="http://schemas.microsoft.com/office/drawing/2014/main" id="{E897127B-00C5-4195-B81C-1EA8E5A9DA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9312" y="228600"/>
            <a:ext cx="6613376" cy="5943600"/>
          </a:xfrm>
          <a:prstGeom prst="rect">
            <a:avLst/>
          </a:prstGeom>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 not having a righteousness of my own that comes from the law, but one that comes through faith in Christ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Philippians 3:9b</a:t>
            </a:r>
          </a:p>
        </p:txBody>
      </p:sp>
    </p:spTree>
    <p:extLst>
      <p:ext uri="{BB962C8B-B14F-4D97-AF65-F5344CB8AC3E}">
        <p14:creationId xmlns:p14="http://schemas.microsoft.com/office/powerpoint/2010/main" val="1844325615"/>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7541" y="6019801"/>
            <a:ext cx="8763000" cy="584775"/>
          </a:xfrm>
          <a:prstGeom prst="rect">
            <a:avLst/>
          </a:prstGeom>
          <a:noFill/>
        </p:spPr>
        <p:txBody>
          <a:bodyPr wrap="square" rtlCol="0">
            <a:spAutoFit/>
          </a:bodyPr>
          <a:lstStyle/>
          <a:p>
            <a:pPr algn="ctr"/>
            <a:r>
              <a:rPr lang="en-US" sz="1600" dirty="0">
                <a:solidFill>
                  <a:schemeClr val="tx1">
                    <a:lumMod val="95000"/>
                  </a:schemeClr>
                </a:solidFill>
              </a:rPr>
              <a:t>"placing yourself in god's story, among the heroes of the faith on the arena rail..."</a:t>
            </a:r>
          </a:p>
          <a:p>
            <a:pPr algn="ctr"/>
            <a:r>
              <a:rPr lang="en-US" sz="1600" dirty="0">
                <a:solidFill>
                  <a:schemeClr val="tx1">
                    <a:lumMod val="95000"/>
                  </a:schemeClr>
                </a:solidFill>
              </a:rPr>
              <a:t>Emerging Church Festival, Cheltenham, England</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90316" y="533400"/>
            <a:ext cx="9077685" cy="4953000"/>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Jesus said to them, "Have you never read in the scriptures: 'The stone that the builders rejected has become the cornerstone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21:42a</a:t>
            </a:r>
          </a:p>
        </p:txBody>
      </p:sp>
    </p:spTree>
    <p:extLst>
      <p:ext uri="{BB962C8B-B14F-4D97-AF65-F5344CB8AC3E}">
        <p14:creationId xmlns:p14="http://schemas.microsoft.com/office/powerpoint/2010/main" val="3934289951"/>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791200"/>
            <a:ext cx="1752600" cy="738664"/>
          </a:xfrm>
          <a:prstGeom prst="rect">
            <a:avLst/>
          </a:prstGeom>
          <a:noFill/>
        </p:spPr>
        <p:txBody>
          <a:bodyPr wrap="square" rtlCol="0">
            <a:spAutoFit/>
          </a:bodyPr>
          <a:lstStyle/>
          <a:p>
            <a:pPr algn="ctr"/>
            <a:r>
              <a:rPr lang="en-US" sz="1400" dirty="0">
                <a:solidFill>
                  <a:schemeClr val="tx1">
                    <a:lumMod val="95000"/>
                  </a:schemeClr>
                </a:solidFill>
              </a:rPr>
              <a:t>Christ: The </a:t>
            </a:r>
            <a:r>
              <a:rPr lang="en-US" sz="1400" dirty="0" err="1">
                <a:solidFill>
                  <a:schemeClr val="tx1">
                    <a:lumMod val="95000"/>
                  </a:schemeClr>
                </a:solidFill>
              </a:rPr>
              <a:t>Tekton</a:t>
            </a:r>
            <a:endParaRPr lang="en-US" sz="1400" dirty="0">
              <a:solidFill>
                <a:schemeClr val="tx1">
                  <a:lumMod val="95000"/>
                </a:schemeClr>
              </a:solidFill>
            </a:endParaRPr>
          </a:p>
          <a:p>
            <a:pPr algn="ctr"/>
            <a:endParaRPr lang="en-US" sz="1400" dirty="0">
              <a:solidFill>
                <a:schemeClr val="tx1">
                  <a:lumMod val="95000"/>
                </a:schemeClr>
              </a:solidFill>
            </a:endParaRPr>
          </a:p>
          <a:p>
            <a:pPr algn="ctr"/>
            <a:r>
              <a:rPr lang="en-US" sz="1400" dirty="0">
                <a:solidFill>
                  <a:schemeClr val="tx1">
                    <a:lumMod val="95000"/>
                  </a:schemeClr>
                </a:solidFill>
              </a:rPr>
              <a:t>Kelly Latimore</a:t>
            </a:r>
          </a:p>
        </p:txBody>
      </p:sp>
      <p:pic>
        <p:nvPicPr>
          <p:cNvPr id="5" name="Picture 4">
            <a:extLst>
              <a:ext uri="{FF2B5EF4-FFF2-40B4-BE49-F238E27FC236}">
                <a16:creationId xmlns:a16="http://schemas.microsoft.com/office/drawing/2014/main" id="{FE3A5EF1-F491-AE09-2055-10A4B839AB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0" y="0"/>
            <a:ext cx="6980153"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http://www.flickr.com/photos/feargal/5096148585/</a:t>
            </a:r>
          </a:p>
          <a:p>
            <a:pPr>
              <a:buNone/>
            </a:pPr>
            <a:r>
              <a:rPr lang="en-US" sz="1400" dirty="0"/>
              <a:t>https://commons.wikimedia.org/wiki/File:US_Navy_070715-M-7772K-022_U.S._Marine_Staff_Sgt._Antoine_T._Robinson,_attached_to_Marine_Regimental_Combat_Team_(RCT)_2,_plays_a_keyboard_during_a_praise_and_worship_service.jpg</a:t>
            </a:r>
          </a:p>
          <a:p>
            <a:pPr>
              <a:buNone/>
            </a:pPr>
            <a:r>
              <a:rPr lang="en-US" sz="1400" dirty="0"/>
              <a:t>http://commons.wikimedia.org/wiki/File:Gda%C5%84sk_aleja_Hallera_17_(detal).JPG</a:t>
            </a:r>
          </a:p>
          <a:p>
            <a:pPr>
              <a:buNone/>
            </a:pPr>
            <a:r>
              <a:rPr lang="en-US" sz="1400" dirty="0"/>
              <a:t>https://commons.wikimedia.org/wiki/File:MintoParkMemorial.JPG</a:t>
            </a:r>
          </a:p>
          <a:p>
            <a:pPr>
              <a:buNone/>
            </a:pPr>
            <a:r>
              <a:rPr lang="en-US" sz="1400" dirty="0"/>
              <a:t>http://commons.wikimedia.org/wiki/File:V%C3%A9zelay_Narthex_Chapiteau_220608_03.jpg</a:t>
            </a:r>
          </a:p>
          <a:p>
            <a:pPr>
              <a:buNone/>
            </a:pPr>
            <a:r>
              <a:rPr lang="en-US" sz="1400" dirty="0"/>
              <a:t>http://commons.wikimedia.org/wiki/File:On_Arizona_Highway_87,_south_of_Chandler._Maricopa_County,_Arizona._Children_in_a_democracy._A_migra_._._._-_NARA_-_522527.jpg</a:t>
            </a:r>
          </a:p>
          <a:p>
            <a:pPr>
              <a:buNone/>
            </a:pPr>
            <a:r>
              <a:rPr lang="en-US" sz="1400" dirty="0"/>
              <a:t>http://commons.wikimedia.org/wiki/File:Rudolf_Schiestl_Dorfklatsch_nach_der_Kirche.jpg</a:t>
            </a:r>
          </a:p>
          <a:p>
            <a:pPr>
              <a:buNone/>
            </a:pPr>
            <a:r>
              <a:rPr lang="en-US" sz="1400" dirty="0"/>
              <a:t>https://commons.wikimedia.org/wiki/File:Woman-with-a-balance-by-Vermeer.jpg</a:t>
            </a:r>
          </a:p>
          <a:p>
            <a:pPr>
              <a:buNone/>
            </a:pPr>
            <a:r>
              <a:rPr lang="en-US" sz="1400" dirty="0"/>
              <a:t>https://commons.wikimedia.org/wiki/File:Marsden_Hartley_-_Himmel_-_Google_Art_Project.jpg</a:t>
            </a:r>
          </a:p>
          <a:p>
            <a:pPr>
              <a:buNone/>
            </a:pPr>
            <a:r>
              <a:rPr lang="en-US" sz="1400" dirty="0"/>
              <a:t>https://www.flickr.com/photos/corrietenboom/6011942644/</a:t>
            </a:r>
          </a:p>
          <a:p>
            <a:pPr>
              <a:buNone/>
            </a:pPr>
            <a:r>
              <a:rPr lang="en-US" sz="1400" dirty="0"/>
              <a:t>https://commons.wikimedia.org/wiki/File:Ethiopian_Manuscript_Painting_(2384744485).jpg</a:t>
            </a:r>
          </a:p>
          <a:p>
            <a:pPr>
              <a:buNone/>
            </a:pPr>
            <a:r>
              <a:rPr lang="en-US" sz="1400" dirty="0"/>
              <a:t>http://www.flickr.com/photos/smallritual/1280581974/</a:t>
            </a:r>
          </a:p>
          <a:p>
            <a:pPr>
              <a:buNone/>
            </a:pPr>
            <a:r>
              <a:rPr lang="en-US" sz="1400" dirty="0"/>
              <a:t>Kelly Latimore Icons, https://kellylatimoreicons.com/</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010400" cy="1200329"/>
          </a:xfrm>
          <a:prstGeom prst="rect">
            <a:avLst/>
          </a:prstGeom>
        </p:spPr>
        <p:txBody>
          <a:bodyPr wrap="square">
            <a:spAutoFit/>
          </a:bodyPr>
          <a:lstStyle/>
          <a:p>
            <a:r>
              <a:rPr lang="en-US" sz="3600" dirty="0"/>
              <a:t>You shall not make wrongful use of the name of the LORD your God …</a:t>
            </a:r>
            <a:endParaRPr lang="en-US" sz="3600" dirty="0">
              <a:cs typeface="Arial" pitchFamily="34" charset="0"/>
            </a:endParaRPr>
          </a:p>
        </p:txBody>
      </p:sp>
      <p:sp>
        <p:nvSpPr>
          <p:cNvPr id="5" name="TextBox 4"/>
          <p:cNvSpPr txBox="1"/>
          <p:nvPr/>
        </p:nvSpPr>
        <p:spPr>
          <a:xfrm>
            <a:off x="5867400" y="4038601"/>
            <a:ext cx="3352800" cy="461665"/>
          </a:xfrm>
          <a:prstGeom prst="rect">
            <a:avLst/>
          </a:prstGeom>
          <a:noFill/>
        </p:spPr>
        <p:txBody>
          <a:bodyPr wrap="square" rtlCol="0">
            <a:spAutoFit/>
          </a:bodyPr>
          <a:lstStyle/>
          <a:p>
            <a:pPr algn="ctr"/>
            <a:r>
              <a:rPr lang="en-US" sz="2400" dirty="0">
                <a:solidFill>
                  <a:schemeClr val="tx1">
                    <a:lumMod val="95000"/>
                  </a:schemeClr>
                </a:solidFill>
              </a:rPr>
              <a:t>Exodus 20:7a</a:t>
            </a:r>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5628382"/>
            <a:ext cx="2514600" cy="1077218"/>
          </a:xfrm>
          <a:prstGeom prst="rect">
            <a:avLst/>
          </a:prstGeom>
          <a:noFill/>
        </p:spPr>
        <p:txBody>
          <a:bodyPr wrap="square" rtlCol="0">
            <a:spAutoFit/>
          </a:bodyPr>
          <a:lstStyle/>
          <a:p>
            <a:pPr algn="ctr"/>
            <a:r>
              <a:rPr lang="en-US" sz="1600" dirty="0">
                <a:solidFill>
                  <a:schemeClr val="tx1">
                    <a:lumMod val="95000"/>
                  </a:schemeClr>
                </a:solidFill>
              </a:rPr>
              <a:t>The Ten Commandments</a:t>
            </a:r>
          </a:p>
          <a:p>
            <a:pPr algn="ctr"/>
            <a:endParaRPr lang="en-US" sz="1600" dirty="0">
              <a:solidFill>
                <a:schemeClr val="tx1">
                  <a:lumMod val="95000"/>
                </a:schemeClr>
              </a:solidFill>
            </a:endParaRPr>
          </a:p>
          <a:p>
            <a:pPr algn="ctr"/>
            <a:r>
              <a:rPr lang="en-US" sz="1600" dirty="0">
                <a:solidFill>
                  <a:schemeClr val="tx1">
                    <a:lumMod val="95000"/>
                  </a:schemeClr>
                </a:solidFill>
              </a:rPr>
              <a:t>Church Woodcarving</a:t>
            </a:r>
          </a:p>
          <a:p>
            <a:pPr algn="ctr"/>
            <a:r>
              <a:rPr lang="en-US" sz="1600" dirty="0" err="1">
                <a:solidFill>
                  <a:schemeClr val="tx1">
                    <a:lumMod val="95000"/>
                  </a:schemeClr>
                </a:solidFill>
              </a:rPr>
              <a:t>Paszyn</a:t>
            </a:r>
            <a:r>
              <a:rPr lang="en-US" sz="1600" dirty="0">
                <a:solidFill>
                  <a:schemeClr val="tx1">
                    <a:lumMod val="95000"/>
                  </a:schemeClr>
                </a:solidFill>
              </a:rPr>
              <a:t>, Poland</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29201" y="0"/>
            <a:ext cx="4740841" cy="6858000"/>
          </a:xfrm>
          <a:prstGeom prst="rect">
            <a:avLst/>
          </a:prstGeom>
        </p:spPr>
      </p:pic>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057401"/>
            <a:ext cx="5943600" cy="1200329"/>
          </a:xfrm>
          <a:prstGeom prst="rect">
            <a:avLst/>
          </a:prstGeom>
        </p:spPr>
        <p:txBody>
          <a:bodyPr wrap="square">
            <a:spAutoFit/>
          </a:bodyPr>
          <a:lstStyle/>
          <a:p>
            <a:r>
              <a:rPr lang="en-US" sz="3600" dirty="0"/>
              <a:t>Remember the sabbath day, and keep it holy.</a:t>
            </a:r>
            <a:endParaRPr lang="en-US" sz="3600" dirty="0">
              <a:cs typeface="Arial" pitchFamily="34" charset="0"/>
            </a:endParaRPr>
          </a:p>
        </p:txBody>
      </p:sp>
      <p:sp>
        <p:nvSpPr>
          <p:cNvPr id="5" name="TextBox 4"/>
          <p:cNvSpPr txBox="1"/>
          <p:nvPr/>
        </p:nvSpPr>
        <p:spPr>
          <a:xfrm>
            <a:off x="5486400" y="3886201"/>
            <a:ext cx="3352800" cy="461665"/>
          </a:xfrm>
          <a:prstGeom prst="rect">
            <a:avLst/>
          </a:prstGeom>
          <a:noFill/>
        </p:spPr>
        <p:txBody>
          <a:bodyPr wrap="square" rtlCol="0">
            <a:spAutoFit/>
          </a:bodyPr>
          <a:lstStyle/>
          <a:p>
            <a:pPr algn="ctr"/>
            <a:r>
              <a:rPr lang="en-US" sz="2400" dirty="0">
                <a:solidFill>
                  <a:schemeClr val="tx1">
                    <a:lumMod val="95000"/>
                  </a:schemeClr>
                </a:solidFill>
              </a:rPr>
              <a:t>Exodus 20:8</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Marine Regimental Combat Team Worship Service, Camp Ripper Chapel, Al </a:t>
            </a:r>
            <a:r>
              <a:rPr lang="en-US" sz="1600" dirty="0" err="1">
                <a:solidFill>
                  <a:schemeClr val="tx1">
                    <a:lumMod val="95000"/>
                  </a:schemeClr>
                </a:solidFill>
              </a:rPr>
              <a:t>Asad</a:t>
            </a:r>
            <a:r>
              <a:rPr lang="en-US" sz="1600" dirty="0">
                <a:solidFill>
                  <a:schemeClr val="tx1">
                    <a:lumMod val="95000"/>
                  </a:schemeClr>
                </a:solidFill>
              </a:rPr>
              <a:t>, Iraq</a:t>
            </a:r>
          </a:p>
        </p:txBody>
      </p:sp>
      <p:pic>
        <p:nvPicPr>
          <p:cNvPr id="6" name="Picture 5">
            <a:extLst>
              <a:ext uri="{FF2B5EF4-FFF2-40B4-BE49-F238E27FC236}">
                <a16:creationId xmlns:a16="http://schemas.microsoft.com/office/drawing/2014/main" id="{16CD75A6-0C17-4872-9838-4B512C2007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096000"/>
          </a:xfrm>
          <a:prstGeom prst="rect">
            <a:avLst/>
          </a:prstGeom>
        </p:spPr>
      </p:pic>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6200" y="2057401"/>
            <a:ext cx="4343400" cy="1200329"/>
          </a:xfrm>
          <a:prstGeom prst="rect">
            <a:avLst/>
          </a:prstGeom>
        </p:spPr>
        <p:txBody>
          <a:bodyPr wrap="square">
            <a:spAutoFit/>
          </a:bodyPr>
          <a:lstStyle/>
          <a:p>
            <a:r>
              <a:rPr lang="en-US" sz="3600" dirty="0"/>
              <a:t>Honor your father and your mother …</a:t>
            </a:r>
            <a:endParaRPr lang="en-US" sz="3600" dirty="0">
              <a:cs typeface="Arial" pitchFamily="34" charset="0"/>
            </a:endParaRPr>
          </a:p>
        </p:txBody>
      </p:sp>
      <p:sp>
        <p:nvSpPr>
          <p:cNvPr id="5" name="TextBox 4"/>
          <p:cNvSpPr txBox="1"/>
          <p:nvPr/>
        </p:nvSpPr>
        <p:spPr>
          <a:xfrm>
            <a:off x="5562600" y="3962401"/>
            <a:ext cx="3352800" cy="461665"/>
          </a:xfrm>
          <a:prstGeom prst="rect">
            <a:avLst/>
          </a:prstGeom>
          <a:noFill/>
        </p:spPr>
        <p:txBody>
          <a:bodyPr wrap="square" rtlCol="0">
            <a:spAutoFit/>
          </a:bodyPr>
          <a:lstStyle/>
          <a:p>
            <a:pPr algn="ctr"/>
            <a:r>
              <a:rPr lang="en-US" sz="2400" dirty="0">
                <a:solidFill>
                  <a:schemeClr val="tx1">
                    <a:lumMod val="95000"/>
                  </a:schemeClr>
                </a:solidFill>
              </a:rPr>
              <a:t>Exodus 20:12a</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82162"/>
            <a:ext cx="1524000" cy="1323439"/>
          </a:xfrm>
          <a:prstGeom prst="rect">
            <a:avLst/>
          </a:prstGeom>
          <a:noFill/>
        </p:spPr>
        <p:txBody>
          <a:bodyPr wrap="square" rtlCol="0">
            <a:spAutoFit/>
          </a:bodyPr>
          <a:lstStyle/>
          <a:p>
            <a:pPr algn="ctr"/>
            <a:r>
              <a:rPr lang="en-US" sz="1600" dirty="0">
                <a:solidFill>
                  <a:schemeClr val="tx1">
                    <a:lumMod val="95000"/>
                  </a:schemeClr>
                </a:solidFill>
              </a:rPr>
              <a:t>A New Child</a:t>
            </a:r>
          </a:p>
          <a:p>
            <a:pPr algn="ctr"/>
            <a:endParaRPr lang="en-US" sz="1600" dirty="0">
              <a:solidFill>
                <a:schemeClr val="tx1">
                  <a:lumMod val="95000"/>
                </a:schemeClr>
              </a:solidFill>
            </a:endParaRPr>
          </a:p>
          <a:p>
            <a:pPr algn="ctr"/>
            <a:r>
              <a:rPr lang="en-US" sz="1600" dirty="0">
                <a:solidFill>
                  <a:schemeClr val="tx1">
                    <a:lumMod val="95000"/>
                  </a:schemeClr>
                </a:solidFill>
              </a:rPr>
              <a:t>  Brick wall mural </a:t>
            </a:r>
          </a:p>
          <a:p>
            <a:pPr algn="ctr"/>
            <a:r>
              <a:rPr lang="en-US" sz="1600" dirty="0">
                <a:solidFill>
                  <a:schemeClr val="tx1">
                    <a:lumMod val="95000"/>
                  </a:schemeClr>
                </a:solidFill>
              </a:rPr>
              <a:t>Gdansk, Poland</a:t>
            </a:r>
          </a:p>
        </p:txBody>
      </p:sp>
      <p:pic>
        <p:nvPicPr>
          <p:cNvPr id="2" name="Picture 1"/>
          <p:cNvPicPr>
            <a:picLocks noChangeAspect="1"/>
          </p:cNvPicPr>
          <p:nvPr/>
        </p:nvPicPr>
        <p:blipFill>
          <a:blip r:embed="rId2"/>
          <a:stretch>
            <a:fillRect/>
          </a:stretch>
        </p:blipFill>
        <p:spPr>
          <a:xfrm>
            <a:off x="3429000" y="223954"/>
            <a:ext cx="7086600" cy="6481646"/>
          </a:xfrm>
          <a:prstGeom prst="rect">
            <a:avLst/>
          </a:prstGeom>
        </p:spPr>
      </p:pic>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2590801"/>
            <a:ext cx="7467600" cy="646331"/>
          </a:xfrm>
          <a:prstGeom prst="rect">
            <a:avLst/>
          </a:prstGeom>
        </p:spPr>
        <p:txBody>
          <a:bodyPr wrap="square">
            <a:spAutoFit/>
          </a:bodyPr>
          <a:lstStyle/>
          <a:p>
            <a:r>
              <a:rPr lang="en-US" sz="3600" dirty="0"/>
              <a:t>You shall not murder.</a:t>
            </a:r>
            <a:endParaRPr lang="en-US" sz="3600" dirty="0">
              <a:cs typeface="Arial" pitchFamily="34" charset="0"/>
            </a:endParaRPr>
          </a:p>
        </p:txBody>
      </p:sp>
      <p:sp>
        <p:nvSpPr>
          <p:cNvPr id="5" name="TextBox 4"/>
          <p:cNvSpPr txBox="1"/>
          <p:nvPr/>
        </p:nvSpPr>
        <p:spPr>
          <a:xfrm>
            <a:off x="5715000" y="3962401"/>
            <a:ext cx="3352800" cy="461665"/>
          </a:xfrm>
          <a:prstGeom prst="rect">
            <a:avLst/>
          </a:prstGeom>
          <a:noFill/>
        </p:spPr>
        <p:txBody>
          <a:bodyPr wrap="square" rtlCol="0">
            <a:spAutoFit/>
          </a:bodyPr>
          <a:lstStyle/>
          <a:p>
            <a:pPr algn="ctr"/>
            <a:r>
              <a:rPr lang="en-US" sz="2400" dirty="0">
                <a:solidFill>
                  <a:schemeClr val="tx1">
                    <a:lumMod val="95000"/>
                  </a:schemeClr>
                </a:solidFill>
              </a:rPr>
              <a:t>Exodus 20:13</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406</TotalTime>
  <Words>853</Words>
  <Application>Microsoft Office PowerPoint</Application>
  <PresentationFormat>Widescreen</PresentationFormat>
  <Paragraphs>89</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First Sunday after Christmas Day Year A</vt:lpstr>
      <vt:lpstr>Nineteenth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86</cp:revision>
  <dcterms:created xsi:type="dcterms:W3CDTF">2016-08-31T16:46:43Z</dcterms:created>
  <dcterms:modified xsi:type="dcterms:W3CDTF">2022-10-06T14:51:11Z</dcterms:modified>
</cp:coreProperties>
</file>