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24"/>
  </p:notesMasterIdLst>
  <p:sldIdLst>
    <p:sldId id="256" r:id="rId2"/>
    <p:sldId id="282" r:id="rId3"/>
    <p:sldId id="382" r:id="rId4"/>
    <p:sldId id="385" r:id="rId5"/>
    <p:sldId id="386" r:id="rId6"/>
    <p:sldId id="387" r:id="rId7"/>
    <p:sldId id="388" r:id="rId8"/>
    <p:sldId id="389" r:id="rId9"/>
    <p:sldId id="390" r:id="rId10"/>
    <p:sldId id="391" r:id="rId11"/>
    <p:sldId id="392" r:id="rId12"/>
    <p:sldId id="393" r:id="rId13"/>
    <p:sldId id="394" r:id="rId14"/>
    <p:sldId id="395" r:id="rId15"/>
    <p:sldId id="396" r:id="rId16"/>
    <p:sldId id="397" r:id="rId17"/>
    <p:sldId id="398" r:id="rId18"/>
    <p:sldId id="399" r:id="rId19"/>
    <p:sldId id="400" r:id="rId20"/>
    <p:sldId id="401" r:id="rId21"/>
    <p:sldId id="402" r:id="rId22"/>
    <p:sldId id="297"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A4625"/>
    <a:srgbClr val="75913E"/>
    <a:srgbClr val="3B540E"/>
  </p:clrMru>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7"/>
    <p:restoredTop sz="94694"/>
  </p:normalViewPr>
  <p:slideViewPr>
    <p:cSldViewPr>
      <p:cViewPr varScale="1">
        <p:scale>
          <a:sx n="75" d="100"/>
          <a:sy n="75" d="100"/>
        </p:scale>
        <p:origin x="158" y="58"/>
      </p:cViewPr>
      <p:guideLst>
        <p:guide orient="horz" pos="2160"/>
        <p:guide pos="3840"/>
      </p:guideLst>
    </p:cSldViewPr>
  </p:slideViewPr>
  <p:notesTextViewPr>
    <p:cViewPr>
      <p:scale>
        <a:sx n="100" d="100"/>
        <a:sy n="100" d="100"/>
      </p:scale>
      <p:origin x="0" y="0"/>
    </p:cViewPr>
  </p:notesTextViewPr>
  <p:sorterViewPr>
    <p:cViewPr>
      <p:scale>
        <a:sx n="40" d="100"/>
        <a:sy n="40" d="100"/>
      </p:scale>
      <p:origin x="0" y="-4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B492283-5DAD-4197-8B51-666D80DBD764}" type="datetimeFigureOut">
              <a:rPr lang="en-US" smtClean="0"/>
              <a:pPr/>
              <a:t>10/2/2022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8221417-9C38-480C-A012-705512C668E9}"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C0B54B3-2CAD-43AB-968D-4DD9821B749A}" type="datetimeFigureOut">
              <a:rPr lang="en-US" smtClean="0"/>
              <a:pPr/>
              <a:t>10/2/2022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p:transition advTm="800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0B54B3-2CAD-43AB-968D-4DD9821B749A}" type="datetimeFigureOut">
              <a:rPr lang="en-US" smtClean="0"/>
              <a:pPr/>
              <a:t>10/2/2022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p:transition advTm="800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0B54B3-2CAD-43AB-968D-4DD9821B749A}" type="datetimeFigureOut">
              <a:rPr lang="en-US" smtClean="0"/>
              <a:pPr/>
              <a:t>10/2/2022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p:transition advTm="800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0B54B3-2CAD-43AB-968D-4DD9821B749A}" type="datetimeFigureOut">
              <a:rPr lang="en-US" smtClean="0"/>
              <a:pPr/>
              <a:t>10/2/2022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p:transition advTm="800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C0B54B3-2CAD-43AB-968D-4DD9821B749A}" type="datetimeFigureOut">
              <a:rPr lang="en-US" smtClean="0"/>
              <a:pPr/>
              <a:t>10/2/2022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p:transition advTm="800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C0B54B3-2CAD-43AB-968D-4DD9821B749A}" type="datetimeFigureOut">
              <a:rPr lang="en-US" smtClean="0"/>
              <a:pPr/>
              <a:t>10/2/2022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p:transition advTm="800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C0B54B3-2CAD-43AB-968D-4DD9821B749A}" type="datetimeFigureOut">
              <a:rPr lang="en-US" smtClean="0"/>
              <a:pPr/>
              <a:t>10/2/2022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p:transition advTm="800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C0B54B3-2CAD-43AB-968D-4DD9821B749A}" type="datetimeFigureOut">
              <a:rPr lang="en-US" smtClean="0"/>
              <a:pPr/>
              <a:t>10/2/2022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p:transition advTm="800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0B54B3-2CAD-43AB-968D-4DD9821B749A}" type="datetimeFigureOut">
              <a:rPr lang="en-US" smtClean="0"/>
              <a:pPr/>
              <a:t>10/2/2022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p:transition advTm="800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C0B54B3-2CAD-43AB-968D-4DD9821B749A}" type="datetimeFigureOut">
              <a:rPr lang="en-US" smtClean="0"/>
              <a:pPr/>
              <a:t>10/2/2022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p:transition advTm="800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C0B54B3-2CAD-43AB-968D-4DD9821B749A}" type="datetimeFigureOut">
              <a:rPr lang="en-US" smtClean="0"/>
              <a:pPr/>
              <a:t>10/2/2022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p:transition advTm="800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0B54B3-2CAD-43AB-968D-4DD9821B749A}" type="datetimeFigureOut">
              <a:rPr lang="en-US" smtClean="0"/>
              <a:pPr/>
              <a:t>10/2/2022</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B58C43-C734-4CA5-908D-0774FB52B723}"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advTm="800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7700" y="1295401"/>
            <a:ext cx="8610600" cy="1470025"/>
          </a:xfrm>
        </p:spPr>
        <p:txBody>
          <a:bodyPr>
            <a:noAutofit/>
          </a:bodyPr>
          <a:lstStyle/>
          <a:p>
            <a:r>
              <a:rPr lang="en-US" sz="8000"/>
              <a:t>Eighteenth </a:t>
            </a:r>
            <a:r>
              <a:rPr lang="en-US" sz="8000" dirty="0"/>
              <a:t>Sunday after Pentecost</a:t>
            </a:r>
          </a:p>
        </p:txBody>
      </p:sp>
      <p:sp>
        <p:nvSpPr>
          <p:cNvPr id="3" name="Subtitle 2"/>
          <p:cNvSpPr>
            <a:spLocks noGrp="1"/>
          </p:cNvSpPr>
          <p:nvPr>
            <p:ph type="subTitle" idx="1"/>
          </p:nvPr>
        </p:nvSpPr>
        <p:spPr>
          <a:xfrm>
            <a:off x="3022600" y="3581400"/>
            <a:ext cx="6400800" cy="838200"/>
          </a:xfrm>
        </p:spPr>
        <p:txBody>
          <a:bodyPr>
            <a:normAutofit lnSpcReduction="10000"/>
          </a:bodyPr>
          <a:lstStyle/>
          <a:p>
            <a:r>
              <a:rPr lang="en-US" sz="5400" i="1" dirty="0">
                <a:solidFill>
                  <a:schemeClr val="tx1"/>
                </a:solidFill>
              </a:rPr>
              <a:t>Year A</a:t>
            </a:r>
          </a:p>
        </p:txBody>
      </p:sp>
      <p:sp>
        <p:nvSpPr>
          <p:cNvPr id="4" name="Rectangle 3"/>
          <p:cNvSpPr/>
          <p:nvPr/>
        </p:nvSpPr>
        <p:spPr>
          <a:xfrm>
            <a:off x="0" y="5903893"/>
            <a:ext cx="12115800" cy="954107"/>
          </a:xfrm>
          <a:prstGeom prst="rect">
            <a:avLst/>
          </a:prstGeom>
          <a:solidFill>
            <a:srgbClr val="5A4625">
              <a:alpha val="65000"/>
            </a:srgbClr>
          </a:solidFill>
        </p:spPr>
        <p:txBody>
          <a:bodyPr wrap="square">
            <a:spAutoFit/>
          </a:bodyPr>
          <a:lstStyle/>
          <a:p>
            <a:pPr algn="ctr"/>
            <a:r>
              <a:rPr lang="en-US" sz="2800" dirty="0"/>
              <a:t>Exodus 17:1-7 and Psalm 78:1-4, 12-16  •  Ezekiel 18:1-4, 25-32 and Psalm 25:1-9 Philippians 2:1-13  • Matthew 21:23-32</a:t>
            </a:r>
          </a:p>
        </p:txBody>
      </p:sp>
    </p:spTree>
  </p:cSld>
  <p:clrMapOvr>
    <a:masterClrMapping/>
  </p:clrMapOvr>
  <p:transition advTm="8000"/>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43200" y="1944468"/>
            <a:ext cx="6934200" cy="2308324"/>
          </a:xfrm>
          <a:prstGeom prst="rect">
            <a:avLst/>
          </a:prstGeom>
        </p:spPr>
        <p:txBody>
          <a:bodyPr wrap="square">
            <a:spAutoFit/>
          </a:bodyPr>
          <a:lstStyle/>
          <a:p>
            <a:r>
              <a:rPr lang="en-US" sz="3600" dirty="0"/>
              <a:t>Let each of you look not to your own interests, but to the interests of others … for it is God who is at work in you …</a:t>
            </a:r>
            <a:endParaRPr lang="en-US" sz="3600" dirty="0">
              <a:cs typeface="Arial" pitchFamily="34" charset="0"/>
            </a:endParaRPr>
          </a:p>
        </p:txBody>
      </p:sp>
      <p:sp>
        <p:nvSpPr>
          <p:cNvPr id="5" name="TextBox 4"/>
          <p:cNvSpPr txBox="1"/>
          <p:nvPr/>
        </p:nvSpPr>
        <p:spPr>
          <a:xfrm>
            <a:off x="5715000" y="4419601"/>
            <a:ext cx="3352800" cy="461665"/>
          </a:xfrm>
          <a:prstGeom prst="rect">
            <a:avLst/>
          </a:prstGeom>
          <a:noFill/>
        </p:spPr>
        <p:txBody>
          <a:bodyPr wrap="square" rtlCol="0">
            <a:spAutoFit/>
          </a:bodyPr>
          <a:lstStyle/>
          <a:p>
            <a:pPr algn="ctr"/>
            <a:r>
              <a:rPr lang="en-US" sz="2400" dirty="0">
                <a:solidFill>
                  <a:schemeClr val="tx1">
                    <a:lumMod val="95000"/>
                  </a:schemeClr>
                </a:solidFill>
              </a:rPr>
              <a:t>Philippians 2:4, 13a</a:t>
            </a:r>
          </a:p>
        </p:txBody>
      </p:sp>
    </p:spTree>
  </p:cSld>
  <p:clrMapOvr>
    <a:masterClrMapping/>
  </p:clrMapOvr>
  <p:transition advTm="8000"/>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57569" y="4800600"/>
            <a:ext cx="1676400" cy="1815882"/>
          </a:xfrm>
          <a:prstGeom prst="rect">
            <a:avLst/>
          </a:prstGeom>
          <a:noFill/>
        </p:spPr>
        <p:txBody>
          <a:bodyPr wrap="square" rtlCol="0">
            <a:spAutoFit/>
          </a:bodyPr>
          <a:lstStyle/>
          <a:p>
            <a:pPr algn="ctr"/>
            <a:r>
              <a:rPr lang="en-US" sz="1400" dirty="0">
                <a:solidFill>
                  <a:schemeClr val="tx1">
                    <a:lumMod val="95000"/>
                  </a:schemeClr>
                </a:solidFill>
              </a:rPr>
              <a:t>Elizabeth of Hungary Visiting a Hospital</a:t>
            </a:r>
          </a:p>
          <a:p>
            <a:pPr algn="ctr"/>
            <a:endParaRPr lang="en-US" sz="1400" dirty="0">
              <a:solidFill>
                <a:schemeClr val="tx1">
                  <a:lumMod val="95000"/>
                </a:schemeClr>
              </a:solidFill>
            </a:endParaRPr>
          </a:p>
          <a:p>
            <a:pPr algn="ctr"/>
            <a:endParaRPr lang="en-US" sz="1400" dirty="0">
              <a:solidFill>
                <a:schemeClr val="tx1">
                  <a:lumMod val="95000"/>
                </a:schemeClr>
              </a:solidFill>
            </a:endParaRPr>
          </a:p>
          <a:p>
            <a:pPr algn="ctr"/>
            <a:r>
              <a:rPr lang="en-US" sz="1400" dirty="0">
                <a:solidFill>
                  <a:schemeClr val="tx1">
                    <a:lumMod val="95000"/>
                  </a:schemeClr>
                </a:solidFill>
              </a:rPr>
              <a:t>Adam </a:t>
            </a:r>
            <a:r>
              <a:rPr lang="en-US" sz="1400" dirty="0" err="1">
                <a:solidFill>
                  <a:schemeClr val="tx1">
                    <a:lumMod val="95000"/>
                  </a:schemeClr>
                </a:solidFill>
              </a:rPr>
              <a:t>Elsheimer</a:t>
            </a:r>
            <a:endParaRPr lang="en-US" sz="1400" dirty="0">
              <a:solidFill>
                <a:schemeClr val="tx1">
                  <a:lumMod val="95000"/>
                </a:schemeClr>
              </a:solidFill>
            </a:endParaRPr>
          </a:p>
          <a:p>
            <a:pPr algn="ctr"/>
            <a:r>
              <a:rPr lang="en-US" sz="1400" dirty="0" err="1">
                <a:solidFill>
                  <a:schemeClr val="tx1">
                    <a:lumMod val="95000"/>
                  </a:schemeClr>
                </a:solidFill>
              </a:rPr>
              <a:t>Wellcome</a:t>
            </a:r>
            <a:r>
              <a:rPr lang="en-US" sz="1400" dirty="0">
                <a:solidFill>
                  <a:schemeClr val="tx1">
                    <a:lumMod val="95000"/>
                  </a:schemeClr>
                </a:solidFill>
              </a:rPr>
              <a:t> Collection</a:t>
            </a:r>
          </a:p>
          <a:p>
            <a:pPr algn="ctr"/>
            <a:r>
              <a:rPr lang="en-US" sz="1400" dirty="0">
                <a:solidFill>
                  <a:schemeClr val="tx1">
                    <a:lumMod val="95000"/>
                  </a:schemeClr>
                </a:solidFill>
              </a:rPr>
              <a:t>London, UK</a:t>
            </a:r>
          </a:p>
        </p:txBody>
      </p:sp>
      <p:pic>
        <p:nvPicPr>
          <p:cNvPr id="5" name="Picture 4">
            <a:extLst>
              <a:ext uri="{FF2B5EF4-FFF2-40B4-BE49-F238E27FC236}">
                <a16:creationId xmlns:a16="http://schemas.microsoft.com/office/drawing/2014/main" id="{1473029F-C40A-3D63-BF2F-0D24C791D71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159369" y="0"/>
            <a:ext cx="6594231" cy="6858000"/>
          </a:xfrm>
          <a:prstGeom prst="rect">
            <a:avLst/>
          </a:prstGeom>
        </p:spPr>
      </p:pic>
    </p:spTree>
  </p:cSld>
  <p:clrMapOvr>
    <a:masterClrMapping/>
  </p:clrMapOvr>
  <p:transition advTm="8000"/>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43200" y="1944469"/>
            <a:ext cx="7467600" cy="1754326"/>
          </a:xfrm>
          <a:prstGeom prst="rect">
            <a:avLst/>
          </a:prstGeom>
        </p:spPr>
        <p:txBody>
          <a:bodyPr wrap="square">
            <a:spAutoFit/>
          </a:bodyPr>
          <a:lstStyle/>
          <a:p>
            <a:r>
              <a:rPr lang="en-US" sz="3600" dirty="0"/>
              <a:t>A man had two sons; he went to the first and said, 'Son, go and work in the vineyard today.'</a:t>
            </a:r>
            <a:endParaRPr lang="en-US" sz="3600" dirty="0">
              <a:cs typeface="Arial" pitchFamily="34" charset="0"/>
            </a:endParaRPr>
          </a:p>
        </p:txBody>
      </p:sp>
      <p:sp>
        <p:nvSpPr>
          <p:cNvPr id="5" name="TextBox 4"/>
          <p:cNvSpPr txBox="1"/>
          <p:nvPr/>
        </p:nvSpPr>
        <p:spPr>
          <a:xfrm>
            <a:off x="5943600" y="4343401"/>
            <a:ext cx="3352800" cy="461665"/>
          </a:xfrm>
          <a:prstGeom prst="rect">
            <a:avLst/>
          </a:prstGeom>
          <a:noFill/>
        </p:spPr>
        <p:txBody>
          <a:bodyPr wrap="square" rtlCol="0">
            <a:spAutoFit/>
          </a:bodyPr>
          <a:lstStyle/>
          <a:p>
            <a:pPr algn="ctr"/>
            <a:r>
              <a:rPr lang="en-US" sz="2400" dirty="0">
                <a:solidFill>
                  <a:schemeClr val="tx1">
                    <a:lumMod val="95000"/>
                  </a:schemeClr>
                </a:solidFill>
              </a:rPr>
              <a:t>Matthew 21:28b</a:t>
            </a:r>
          </a:p>
        </p:txBody>
      </p:sp>
    </p:spTree>
  </p:cSld>
  <p:clrMapOvr>
    <a:masterClrMapping/>
  </p:clrMapOvr>
  <p:transition advTm="8000"/>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52600" y="3200400"/>
            <a:ext cx="2895600" cy="369332"/>
          </a:xfrm>
          <a:prstGeom prst="rect">
            <a:avLst/>
          </a:prstGeom>
          <a:noFill/>
        </p:spPr>
        <p:txBody>
          <a:bodyPr wrap="square" rtlCol="0">
            <a:spAutoFit/>
          </a:bodyPr>
          <a:lstStyle/>
          <a:p>
            <a:pPr algn="ctr"/>
            <a:r>
              <a:rPr lang="en-US" dirty="0">
                <a:solidFill>
                  <a:schemeClr val="tx1">
                    <a:lumMod val="95000"/>
                  </a:schemeClr>
                </a:solidFill>
              </a:rPr>
              <a:t>?</a:t>
            </a:r>
          </a:p>
        </p:txBody>
      </p:sp>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057401" y="-1"/>
            <a:ext cx="8109544" cy="6324601"/>
          </a:xfrm>
          <a:prstGeom prst="rect">
            <a:avLst/>
          </a:prstGeom>
        </p:spPr>
      </p:pic>
      <p:sp>
        <p:nvSpPr>
          <p:cNvPr id="5" name="Rectangle 4"/>
          <p:cNvSpPr/>
          <p:nvPr/>
        </p:nvSpPr>
        <p:spPr>
          <a:xfrm>
            <a:off x="2590800" y="6412468"/>
            <a:ext cx="6352380" cy="338554"/>
          </a:xfrm>
          <a:prstGeom prst="rect">
            <a:avLst/>
          </a:prstGeom>
        </p:spPr>
        <p:txBody>
          <a:bodyPr wrap="none">
            <a:spAutoFit/>
          </a:bodyPr>
          <a:lstStyle/>
          <a:p>
            <a:r>
              <a:rPr lang="en-US" sz="1600" dirty="0"/>
              <a:t>The Red Vineyard  --  Vincent van Gogh, Pushkin Museum, Moscow, Russia</a:t>
            </a:r>
          </a:p>
        </p:txBody>
      </p:sp>
    </p:spTree>
  </p:cSld>
  <p:clrMapOvr>
    <a:masterClrMapping/>
  </p:clrMapOvr>
  <p:transition advTm="8000"/>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43200" y="1944470"/>
            <a:ext cx="6934200" cy="1200329"/>
          </a:xfrm>
          <a:prstGeom prst="rect">
            <a:avLst/>
          </a:prstGeom>
        </p:spPr>
        <p:txBody>
          <a:bodyPr wrap="square">
            <a:spAutoFit/>
          </a:bodyPr>
          <a:lstStyle/>
          <a:p>
            <a:r>
              <a:rPr lang="en-US" sz="3600" dirty="0"/>
              <a:t>He answered, 'I will not'; but later he changed his mind and went.</a:t>
            </a:r>
            <a:endParaRPr lang="en-US" sz="3600" dirty="0">
              <a:cs typeface="Arial" pitchFamily="34" charset="0"/>
            </a:endParaRPr>
          </a:p>
        </p:txBody>
      </p:sp>
      <p:sp>
        <p:nvSpPr>
          <p:cNvPr id="5" name="TextBox 4"/>
          <p:cNvSpPr txBox="1"/>
          <p:nvPr/>
        </p:nvSpPr>
        <p:spPr>
          <a:xfrm>
            <a:off x="6096000" y="4191001"/>
            <a:ext cx="3352800" cy="461665"/>
          </a:xfrm>
          <a:prstGeom prst="rect">
            <a:avLst/>
          </a:prstGeom>
          <a:noFill/>
        </p:spPr>
        <p:txBody>
          <a:bodyPr wrap="square" rtlCol="0">
            <a:spAutoFit/>
          </a:bodyPr>
          <a:lstStyle/>
          <a:p>
            <a:pPr algn="ctr"/>
            <a:r>
              <a:rPr lang="en-US" sz="2400" dirty="0">
                <a:solidFill>
                  <a:schemeClr val="tx1">
                    <a:lumMod val="95000"/>
                  </a:schemeClr>
                </a:solidFill>
              </a:rPr>
              <a:t>Matthew 21:29</a:t>
            </a:r>
          </a:p>
        </p:txBody>
      </p:sp>
    </p:spTree>
  </p:cSld>
  <p:clrMapOvr>
    <a:masterClrMapping/>
  </p:clrMapOvr>
  <p:transition advTm="8000"/>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905000" y="6488668"/>
            <a:ext cx="8382000" cy="307777"/>
          </a:xfrm>
          <a:prstGeom prst="rect">
            <a:avLst/>
          </a:prstGeom>
          <a:noFill/>
        </p:spPr>
        <p:txBody>
          <a:bodyPr wrap="square" rtlCol="0">
            <a:spAutoFit/>
          </a:bodyPr>
          <a:lstStyle/>
          <a:p>
            <a:pPr algn="ctr"/>
            <a:r>
              <a:rPr lang="en-US" sz="1400" dirty="0"/>
              <a:t>Plowing Fields  --  </a:t>
            </a:r>
            <a:r>
              <a:rPr lang="en-US" sz="1400" dirty="0">
                <a:solidFill>
                  <a:schemeClr val="tx1">
                    <a:lumMod val="95000"/>
                  </a:schemeClr>
                </a:solidFill>
              </a:rPr>
              <a:t>Mural, Church of </a:t>
            </a:r>
            <a:r>
              <a:rPr lang="en-US" sz="1400" dirty="0" err="1">
                <a:solidFill>
                  <a:schemeClr val="tx1">
                    <a:lumMod val="95000"/>
                  </a:schemeClr>
                </a:solidFill>
              </a:rPr>
              <a:t>Ura</a:t>
            </a:r>
            <a:r>
              <a:rPr lang="en-US" sz="1400" dirty="0">
                <a:solidFill>
                  <a:schemeClr val="tx1">
                    <a:lumMod val="95000"/>
                  </a:schemeClr>
                </a:solidFill>
              </a:rPr>
              <a:t> Kidane </a:t>
            </a:r>
            <a:r>
              <a:rPr lang="en-US" sz="1400" dirty="0" err="1">
                <a:solidFill>
                  <a:schemeClr val="tx1">
                    <a:lumMod val="95000"/>
                  </a:schemeClr>
                </a:solidFill>
              </a:rPr>
              <a:t>Mihret</a:t>
            </a:r>
            <a:r>
              <a:rPr lang="en-US" sz="1400" dirty="0">
                <a:solidFill>
                  <a:schemeClr val="tx1">
                    <a:lumMod val="95000"/>
                  </a:schemeClr>
                </a:solidFill>
              </a:rPr>
              <a:t>, Lake Tana, Ethiopia</a:t>
            </a:r>
          </a:p>
        </p:txBody>
      </p:sp>
      <p:pic>
        <p:nvPicPr>
          <p:cNvPr id="7" name="Picture 6">
            <a:extLst>
              <a:ext uri="{FF2B5EF4-FFF2-40B4-BE49-F238E27FC236}">
                <a16:creationId xmlns:a16="http://schemas.microsoft.com/office/drawing/2014/main" id="{2F02FC81-B59A-46FB-9A5C-BB117DEF2A51}"/>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684060" y="0"/>
            <a:ext cx="6823881" cy="6400800"/>
          </a:xfrm>
          <a:prstGeom prst="rect">
            <a:avLst/>
          </a:prstGeom>
        </p:spPr>
      </p:pic>
    </p:spTree>
  </p:cSld>
  <p:clrMapOvr>
    <a:masterClrMapping/>
  </p:clrMapOvr>
  <p:transition advTm="8000"/>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43200" y="1944469"/>
            <a:ext cx="7162800" cy="1789331"/>
          </a:xfrm>
          <a:prstGeom prst="rect">
            <a:avLst/>
          </a:prstGeom>
        </p:spPr>
        <p:txBody>
          <a:bodyPr wrap="square">
            <a:spAutoFit/>
          </a:bodyPr>
          <a:lstStyle/>
          <a:p>
            <a:r>
              <a:rPr lang="en-US" sz="3600" dirty="0"/>
              <a:t>The father went to the second and said the same; and he answered, </a:t>
            </a:r>
          </a:p>
          <a:p>
            <a:r>
              <a:rPr lang="en-US" sz="3600" dirty="0"/>
              <a:t>'I go, sir'; but he did not go.</a:t>
            </a:r>
            <a:endParaRPr lang="en-US" sz="3600" dirty="0">
              <a:cs typeface="Arial" pitchFamily="34" charset="0"/>
            </a:endParaRPr>
          </a:p>
        </p:txBody>
      </p:sp>
      <p:sp>
        <p:nvSpPr>
          <p:cNvPr id="5" name="TextBox 4"/>
          <p:cNvSpPr txBox="1"/>
          <p:nvPr/>
        </p:nvSpPr>
        <p:spPr>
          <a:xfrm>
            <a:off x="6096000" y="4648201"/>
            <a:ext cx="3352800" cy="461665"/>
          </a:xfrm>
          <a:prstGeom prst="rect">
            <a:avLst/>
          </a:prstGeom>
          <a:noFill/>
        </p:spPr>
        <p:txBody>
          <a:bodyPr wrap="square" rtlCol="0">
            <a:spAutoFit/>
          </a:bodyPr>
          <a:lstStyle/>
          <a:p>
            <a:pPr algn="ctr"/>
            <a:r>
              <a:rPr lang="en-US" sz="2400" dirty="0">
                <a:solidFill>
                  <a:schemeClr val="tx1">
                    <a:lumMod val="95000"/>
                  </a:schemeClr>
                </a:solidFill>
              </a:rPr>
              <a:t>Matthew 21:30</a:t>
            </a:r>
          </a:p>
        </p:txBody>
      </p:sp>
    </p:spTree>
  </p:cSld>
  <p:clrMapOvr>
    <a:masterClrMapping/>
  </p:clrMapOvr>
  <p:transition advTm="8000"/>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0" y="5334001"/>
            <a:ext cx="2971800" cy="1354217"/>
          </a:xfrm>
          <a:prstGeom prst="rect">
            <a:avLst/>
          </a:prstGeom>
          <a:noFill/>
        </p:spPr>
        <p:txBody>
          <a:bodyPr wrap="square" rtlCol="0">
            <a:spAutoFit/>
          </a:bodyPr>
          <a:lstStyle/>
          <a:p>
            <a:pPr algn="ctr"/>
            <a:r>
              <a:rPr lang="en-US" sz="1600" dirty="0">
                <a:solidFill>
                  <a:schemeClr val="tx1">
                    <a:lumMod val="95000"/>
                  </a:schemeClr>
                </a:solidFill>
              </a:rPr>
              <a:t>Sleeping Shepherd</a:t>
            </a:r>
          </a:p>
          <a:p>
            <a:pPr algn="ctr"/>
            <a:endParaRPr lang="en-US" sz="1600" dirty="0">
              <a:solidFill>
                <a:schemeClr val="tx1">
                  <a:lumMod val="95000"/>
                </a:schemeClr>
              </a:solidFill>
            </a:endParaRPr>
          </a:p>
          <a:p>
            <a:pPr algn="ctr"/>
            <a:r>
              <a:rPr lang="en-US" sz="1600" dirty="0">
                <a:solidFill>
                  <a:schemeClr val="tx1">
                    <a:lumMod val="95000"/>
                  </a:schemeClr>
                </a:solidFill>
              </a:rPr>
              <a:t>Samuel Palmer</a:t>
            </a:r>
          </a:p>
          <a:p>
            <a:pPr algn="ctr"/>
            <a:r>
              <a:rPr lang="en-US" sz="1600" dirty="0">
                <a:solidFill>
                  <a:schemeClr val="tx1">
                    <a:lumMod val="95000"/>
                  </a:schemeClr>
                </a:solidFill>
              </a:rPr>
              <a:t>National Gallery of Art</a:t>
            </a:r>
          </a:p>
          <a:p>
            <a:pPr algn="ctr"/>
            <a:r>
              <a:rPr lang="en-US" sz="1600" dirty="0">
                <a:solidFill>
                  <a:schemeClr val="tx1">
                    <a:lumMod val="95000"/>
                  </a:schemeClr>
                </a:solidFill>
              </a:rPr>
              <a:t>Washington, DC</a:t>
            </a:r>
          </a:p>
        </p:txBody>
      </p:sp>
      <p:pic>
        <p:nvPicPr>
          <p:cNvPr id="3" name="Picture 2">
            <a:extLst>
              <a:ext uri="{FF2B5EF4-FFF2-40B4-BE49-F238E27FC236}">
                <a16:creationId xmlns:a16="http://schemas.microsoft.com/office/drawing/2014/main" id="{F3021282-41E9-4BE9-A296-FAADA4D281ED}"/>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495800" y="44027"/>
            <a:ext cx="5562601" cy="6798733"/>
          </a:xfrm>
          <a:prstGeom prst="rect">
            <a:avLst/>
          </a:prstGeom>
        </p:spPr>
      </p:pic>
    </p:spTree>
  </p:cSld>
  <p:clrMapOvr>
    <a:masterClrMapping/>
  </p:clrMapOvr>
  <p:transition advTm="8000"/>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19400" y="2286001"/>
            <a:ext cx="7467600" cy="1200329"/>
          </a:xfrm>
          <a:prstGeom prst="rect">
            <a:avLst/>
          </a:prstGeom>
        </p:spPr>
        <p:txBody>
          <a:bodyPr wrap="square">
            <a:spAutoFit/>
          </a:bodyPr>
          <a:lstStyle/>
          <a:p>
            <a:r>
              <a:rPr lang="en-US" sz="3600" dirty="0"/>
              <a:t>Which of the two did the will of his father?" They said, "The first."</a:t>
            </a:r>
            <a:endParaRPr lang="en-US" sz="3600" dirty="0">
              <a:cs typeface="Arial" pitchFamily="34" charset="0"/>
            </a:endParaRPr>
          </a:p>
        </p:txBody>
      </p:sp>
      <p:sp>
        <p:nvSpPr>
          <p:cNvPr id="5" name="TextBox 4"/>
          <p:cNvSpPr txBox="1"/>
          <p:nvPr/>
        </p:nvSpPr>
        <p:spPr>
          <a:xfrm>
            <a:off x="6096000" y="4648201"/>
            <a:ext cx="3352800" cy="461665"/>
          </a:xfrm>
          <a:prstGeom prst="rect">
            <a:avLst/>
          </a:prstGeom>
          <a:noFill/>
        </p:spPr>
        <p:txBody>
          <a:bodyPr wrap="square" rtlCol="0">
            <a:spAutoFit/>
          </a:bodyPr>
          <a:lstStyle/>
          <a:p>
            <a:pPr algn="ctr"/>
            <a:r>
              <a:rPr lang="en-US" sz="2400" dirty="0">
                <a:solidFill>
                  <a:schemeClr val="tx1">
                    <a:lumMod val="95000"/>
                  </a:schemeClr>
                </a:solidFill>
              </a:rPr>
              <a:t>Matthew 21:31a</a:t>
            </a:r>
          </a:p>
        </p:txBody>
      </p:sp>
    </p:spTree>
  </p:cSld>
  <p:clrMapOvr>
    <a:masterClrMapping/>
  </p:clrMapOvr>
  <p:transition advTm="8000"/>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52600" y="6412468"/>
            <a:ext cx="8763000" cy="338554"/>
          </a:xfrm>
          <a:prstGeom prst="rect">
            <a:avLst/>
          </a:prstGeom>
          <a:noFill/>
        </p:spPr>
        <p:txBody>
          <a:bodyPr wrap="square" rtlCol="0">
            <a:spAutoFit/>
          </a:bodyPr>
          <a:lstStyle/>
          <a:p>
            <a:pPr algn="ctr"/>
            <a:r>
              <a:rPr lang="en-US" sz="1600" dirty="0">
                <a:solidFill>
                  <a:schemeClr val="tx1">
                    <a:lumMod val="95000"/>
                  </a:schemeClr>
                </a:solidFill>
              </a:rPr>
              <a:t>Parable of the Two Sons  --  Andrey </a:t>
            </a:r>
            <a:r>
              <a:rPr lang="en-US" sz="1600" dirty="0" err="1">
                <a:solidFill>
                  <a:schemeClr val="tx1">
                    <a:lumMod val="95000"/>
                  </a:schemeClr>
                </a:solidFill>
              </a:rPr>
              <a:t>Mironov</a:t>
            </a:r>
            <a:endParaRPr lang="en-US" sz="1600" dirty="0">
              <a:solidFill>
                <a:schemeClr val="tx1">
                  <a:lumMod val="95000"/>
                </a:schemeClr>
              </a:solidFill>
            </a:endParaRPr>
          </a:p>
        </p:txBody>
      </p:sp>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676400" y="152400"/>
            <a:ext cx="8752114" cy="6126480"/>
          </a:xfrm>
          <a:prstGeom prst="rect">
            <a:avLst/>
          </a:prstGeom>
        </p:spPr>
      </p:pic>
    </p:spTree>
  </p:cSld>
  <p:clrMapOvr>
    <a:masterClrMapping/>
  </p:clrMapOvr>
  <p:transition advTm="8000"/>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38400" y="1828800"/>
            <a:ext cx="7467600" cy="2308324"/>
          </a:xfrm>
          <a:prstGeom prst="rect">
            <a:avLst/>
          </a:prstGeom>
        </p:spPr>
        <p:txBody>
          <a:bodyPr wrap="square">
            <a:spAutoFit/>
          </a:bodyPr>
          <a:lstStyle/>
          <a:p>
            <a:r>
              <a:rPr lang="en-US" sz="3600" dirty="0"/>
              <a:t>… the people complained against Moses and said, "Why did you bring us out of Egypt, to kill us and our children and livestock with thirst?"</a:t>
            </a:r>
            <a:endParaRPr lang="en-US" sz="3600" dirty="0">
              <a:cs typeface="Arial" pitchFamily="34" charset="0"/>
            </a:endParaRPr>
          </a:p>
        </p:txBody>
      </p:sp>
      <p:sp>
        <p:nvSpPr>
          <p:cNvPr id="4" name="TextBox 3"/>
          <p:cNvSpPr txBox="1"/>
          <p:nvPr/>
        </p:nvSpPr>
        <p:spPr>
          <a:xfrm>
            <a:off x="5943600" y="4495801"/>
            <a:ext cx="3352800" cy="461665"/>
          </a:xfrm>
          <a:prstGeom prst="rect">
            <a:avLst/>
          </a:prstGeom>
          <a:noFill/>
        </p:spPr>
        <p:txBody>
          <a:bodyPr wrap="square" rtlCol="0">
            <a:spAutoFit/>
          </a:bodyPr>
          <a:lstStyle/>
          <a:p>
            <a:pPr algn="ctr"/>
            <a:r>
              <a:rPr lang="en-US" sz="2400" dirty="0">
                <a:solidFill>
                  <a:schemeClr val="tx1">
                    <a:lumMod val="95000"/>
                  </a:schemeClr>
                </a:solidFill>
              </a:rPr>
              <a:t>Exodus 17:3b</a:t>
            </a:r>
          </a:p>
        </p:txBody>
      </p:sp>
    </p:spTree>
  </p:cSld>
  <p:clrMapOvr>
    <a:masterClrMapping/>
  </p:clrMapOvr>
  <p:transition advTm="8000"/>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67000" y="1905000"/>
            <a:ext cx="7467600" cy="2308324"/>
          </a:xfrm>
          <a:prstGeom prst="rect">
            <a:avLst/>
          </a:prstGeom>
        </p:spPr>
        <p:txBody>
          <a:bodyPr wrap="square">
            <a:spAutoFit/>
          </a:bodyPr>
          <a:lstStyle/>
          <a:p>
            <a:r>
              <a:rPr lang="en-US" sz="3600" dirty="0"/>
              <a:t>For John came to you in the way of righteousness and you did not believe him, but the tax collectors and the prostitutes believed him …</a:t>
            </a:r>
            <a:endParaRPr lang="en-US" sz="3600" dirty="0">
              <a:cs typeface="Arial" pitchFamily="34" charset="0"/>
            </a:endParaRPr>
          </a:p>
        </p:txBody>
      </p:sp>
      <p:sp>
        <p:nvSpPr>
          <p:cNvPr id="5" name="TextBox 4"/>
          <p:cNvSpPr txBox="1"/>
          <p:nvPr/>
        </p:nvSpPr>
        <p:spPr>
          <a:xfrm>
            <a:off x="6096000" y="4648201"/>
            <a:ext cx="3352800" cy="461665"/>
          </a:xfrm>
          <a:prstGeom prst="rect">
            <a:avLst/>
          </a:prstGeom>
          <a:noFill/>
        </p:spPr>
        <p:txBody>
          <a:bodyPr wrap="square" rtlCol="0">
            <a:spAutoFit/>
          </a:bodyPr>
          <a:lstStyle/>
          <a:p>
            <a:pPr algn="ctr"/>
            <a:r>
              <a:rPr lang="en-US" sz="2400" dirty="0">
                <a:solidFill>
                  <a:schemeClr val="tx1">
                    <a:lumMod val="95000"/>
                  </a:schemeClr>
                </a:solidFill>
              </a:rPr>
              <a:t>Matthew 21:32</a:t>
            </a:r>
          </a:p>
        </p:txBody>
      </p:sp>
    </p:spTree>
  </p:cSld>
  <p:clrMapOvr>
    <a:masterClrMapping/>
  </p:clrMapOvr>
  <p:transition advTm="8000"/>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00200" y="6324600"/>
            <a:ext cx="8686800" cy="338554"/>
          </a:xfrm>
          <a:prstGeom prst="rect">
            <a:avLst/>
          </a:prstGeom>
          <a:noFill/>
        </p:spPr>
        <p:txBody>
          <a:bodyPr wrap="square" rtlCol="0">
            <a:spAutoFit/>
          </a:bodyPr>
          <a:lstStyle/>
          <a:p>
            <a:pPr algn="ctr"/>
            <a:r>
              <a:rPr lang="en-US" sz="1600" dirty="0">
                <a:solidFill>
                  <a:schemeClr val="tx1">
                    <a:lumMod val="95000"/>
                  </a:schemeClr>
                </a:solidFill>
              </a:rPr>
              <a:t>Praying Together, Thistle Farms Ministry  --  Nashville, TN</a:t>
            </a:r>
          </a:p>
        </p:txBody>
      </p:sp>
      <p:pic>
        <p:nvPicPr>
          <p:cNvPr id="5" name="Picture 4">
            <a:extLst>
              <a:ext uri="{FF2B5EF4-FFF2-40B4-BE49-F238E27FC236}">
                <a16:creationId xmlns:a16="http://schemas.microsoft.com/office/drawing/2014/main" id="{19B554ED-B545-480A-ABA5-634B2C294F0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754832" y="189468"/>
            <a:ext cx="8532169" cy="5690890"/>
          </a:xfrm>
          <a:prstGeom prst="rect">
            <a:avLst/>
          </a:prstGeom>
        </p:spPr>
      </p:pic>
    </p:spTree>
  </p:cSld>
  <p:clrMapOvr>
    <a:masterClrMapping/>
  </p:clrMapOvr>
  <p:transition advTm="8000"/>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06362"/>
            <a:ext cx="8229600" cy="503238"/>
          </a:xfrm>
        </p:spPr>
        <p:txBody>
          <a:bodyPr>
            <a:normAutofit/>
          </a:bodyPr>
          <a:lstStyle/>
          <a:p>
            <a:r>
              <a:rPr lang="en-US" sz="2400" dirty="0"/>
              <a:t>Credits</a:t>
            </a:r>
          </a:p>
        </p:txBody>
      </p:sp>
      <p:sp>
        <p:nvSpPr>
          <p:cNvPr id="3" name="Content Placeholder 2"/>
          <p:cNvSpPr>
            <a:spLocks noGrp="1"/>
          </p:cNvSpPr>
          <p:nvPr>
            <p:ph idx="1"/>
          </p:nvPr>
        </p:nvSpPr>
        <p:spPr>
          <a:xfrm>
            <a:off x="1676400" y="685800"/>
            <a:ext cx="8991600" cy="6248400"/>
          </a:xfrm>
          <a:ln>
            <a:noFill/>
          </a:ln>
        </p:spPr>
        <p:txBody>
          <a:bodyPr>
            <a:noAutofit/>
          </a:bodyPr>
          <a:lstStyle/>
          <a:p>
            <a:pPr>
              <a:buNone/>
            </a:pPr>
            <a:r>
              <a:rPr lang="en-US" sz="1600" dirty="0"/>
              <a:t>New Revised Standard Version Bible, copyright 1989, Division of Christian Education of the National Council of the Churches of Christ in the United States of America. Used by permission. All rights reserved.</a:t>
            </a:r>
          </a:p>
          <a:p>
            <a:pPr>
              <a:buNone/>
            </a:pPr>
            <a:endParaRPr lang="en-US" sz="1600" dirty="0"/>
          </a:p>
          <a:p>
            <a:pPr>
              <a:buNone/>
            </a:pPr>
            <a:r>
              <a:rPr lang="en-US" sz="1600" dirty="0"/>
              <a:t>https://www.flickr.com/photos/tinaleggio/14902888760/ - Tina </a:t>
            </a:r>
            <a:r>
              <a:rPr lang="en-US" sz="1600" dirty="0" err="1"/>
              <a:t>Leggio</a:t>
            </a:r>
            <a:endParaRPr lang="en-US" sz="1600" dirty="0"/>
          </a:p>
          <a:p>
            <a:pPr>
              <a:buNone/>
            </a:pPr>
            <a:r>
              <a:rPr lang="en-US" sz="1600" dirty="0"/>
              <a:t>https://commons.wikimedia.org/wiki/File:Drama_in_a_student_church.JPG</a:t>
            </a:r>
          </a:p>
          <a:p>
            <a:pPr>
              <a:buNone/>
            </a:pPr>
            <a:r>
              <a:rPr lang="de-DE" sz="1600" dirty="0"/>
              <a:t>Peter Winfried (Canisius) Koenig, https://www.pwkoenig.co.uk/</a:t>
            </a:r>
            <a:endParaRPr lang="en-US" sz="1600" dirty="0"/>
          </a:p>
          <a:p>
            <a:pPr>
              <a:buNone/>
            </a:pPr>
            <a:r>
              <a:rPr lang="en-US" sz="1600" dirty="0"/>
              <a:t>https://commons.wikimedia.org/wiki/File:Holy_Sacrament_Monastery,_Canind%C3%A9,_Brazil_(Poor_Clares)_031.JPG</a:t>
            </a:r>
          </a:p>
          <a:p>
            <a:pPr>
              <a:buNone/>
            </a:pPr>
            <a:r>
              <a:rPr lang="en-US" sz="1600" dirty="0"/>
              <a:t> https://commons.wikimedia.org/wiki/File:St_Elizabeth_visiting_a_hospital._Wellcome_V0017201.jpg</a:t>
            </a:r>
          </a:p>
          <a:p>
            <a:pPr>
              <a:buNone/>
            </a:pPr>
            <a:r>
              <a:rPr lang="en-US" sz="1600" dirty="0"/>
              <a:t>https://commons.wikimedia.org/wiki/File:Red_vineyards.jpg</a:t>
            </a:r>
          </a:p>
          <a:p>
            <a:pPr>
              <a:buNone/>
            </a:pPr>
            <a:r>
              <a:rPr lang="en-US" sz="1600" dirty="0"/>
              <a:t>https://commons.wikimedia.org/wiki/File:Samuel_Palmer,_The_Sleeping_Shepherd;_Early_Morning,_1857,_NGA_9505.jpg</a:t>
            </a:r>
          </a:p>
          <a:p>
            <a:pPr>
              <a:buNone/>
            </a:pPr>
            <a:r>
              <a:rPr lang="en-US" sz="1600" dirty="0"/>
              <a:t>https://commons.wikimedia.org/wiki/File:Ethiopian_Church_Painting_(2261217481).jpg</a:t>
            </a:r>
          </a:p>
          <a:p>
            <a:pPr>
              <a:buNone/>
            </a:pPr>
            <a:r>
              <a:rPr lang="en-US" sz="1600" dirty="0"/>
              <a:t>Wikimedia Commons: Mironov, Parable of the Two Sons</a:t>
            </a:r>
          </a:p>
          <a:p>
            <a:pPr>
              <a:buNone/>
            </a:pPr>
            <a:r>
              <a:rPr lang="en-US" sz="1600" dirty="0"/>
              <a:t>https://www.flickr.com/photos/fteleaders/7455972304</a:t>
            </a:r>
          </a:p>
          <a:p>
            <a:pPr>
              <a:buNone/>
            </a:pPr>
            <a:endParaRPr lang="en-US" sz="1600" dirty="0"/>
          </a:p>
          <a:p>
            <a:pPr>
              <a:buNone/>
            </a:pPr>
            <a:r>
              <a:rPr lang="en-US" sz="1600" dirty="0"/>
              <a:t>Additional descriptions can be found at the Art in the Christian Tradition image library, a service of the Vanderbilt Divinity Library, http://diglib.library.vanderbilt.edu/.  All images available via Creative Commons 3.0 License.</a:t>
            </a:r>
          </a:p>
          <a:p>
            <a:endParaRPr lang="en-US" sz="1200" dirty="0"/>
          </a:p>
          <a:p>
            <a:endParaRPr lang="en-US" sz="1400" dirty="0"/>
          </a:p>
          <a:p>
            <a:endParaRPr lang="en-US" sz="1400" dirty="0"/>
          </a:p>
        </p:txBody>
      </p:sp>
    </p:spTree>
  </p:cSld>
  <p:clrMapOvr>
    <a:masterClrMapping/>
  </p:clrMapOvr>
  <p:transition advTm="3000"/>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643270" y="5257801"/>
            <a:ext cx="2133600" cy="1354217"/>
          </a:xfrm>
          <a:prstGeom prst="rect">
            <a:avLst/>
          </a:prstGeom>
          <a:noFill/>
        </p:spPr>
        <p:txBody>
          <a:bodyPr wrap="square" rtlCol="0">
            <a:spAutoFit/>
          </a:bodyPr>
          <a:lstStyle/>
          <a:p>
            <a:pPr algn="ctr"/>
            <a:r>
              <a:rPr lang="en-US" sz="1600" dirty="0">
                <a:solidFill>
                  <a:schemeClr val="tx1">
                    <a:lumMod val="95000"/>
                  </a:schemeClr>
                </a:solidFill>
              </a:rPr>
              <a:t>"Why Do I Have to Change the World?"</a:t>
            </a:r>
          </a:p>
          <a:p>
            <a:pPr algn="ctr"/>
            <a:endParaRPr lang="en-US" sz="1600" dirty="0">
              <a:solidFill>
                <a:schemeClr val="tx1">
                  <a:lumMod val="95000"/>
                </a:schemeClr>
              </a:solidFill>
            </a:endParaRPr>
          </a:p>
          <a:p>
            <a:pPr algn="ctr"/>
            <a:r>
              <a:rPr lang="en-US" sz="1600" dirty="0">
                <a:solidFill>
                  <a:schemeClr val="tx1">
                    <a:lumMod val="95000"/>
                  </a:schemeClr>
                </a:solidFill>
              </a:rPr>
              <a:t>Manhattan</a:t>
            </a:r>
          </a:p>
          <a:p>
            <a:pPr algn="ctr"/>
            <a:r>
              <a:rPr lang="en-US" sz="1600" dirty="0">
                <a:solidFill>
                  <a:schemeClr val="tx1">
                    <a:lumMod val="95000"/>
                  </a:schemeClr>
                </a:solidFill>
              </a:rPr>
              <a:t>New York City, NY</a:t>
            </a:r>
          </a:p>
        </p:txBody>
      </p:sp>
      <p:pic>
        <p:nvPicPr>
          <p:cNvPr id="5" name="Picture 4"/>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886200" y="0"/>
            <a:ext cx="6629400" cy="6858000"/>
          </a:xfrm>
          <a:prstGeom prst="rect">
            <a:avLst/>
          </a:prstGeom>
        </p:spPr>
      </p:pic>
    </p:spTree>
  </p:cSld>
  <p:clrMapOvr>
    <a:masterClrMapping/>
  </p:clrMapOvr>
  <p:transition advTm="8000"/>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43200" y="1944469"/>
            <a:ext cx="7467600" cy="1754326"/>
          </a:xfrm>
          <a:prstGeom prst="rect">
            <a:avLst/>
          </a:prstGeom>
        </p:spPr>
        <p:txBody>
          <a:bodyPr wrap="square">
            <a:spAutoFit/>
          </a:bodyPr>
          <a:lstStyle/>
          <a:p>
            <a:r>
              <a:rPr lang="en-US" sz="3600" dirty="0"/>
              <a:t>I will open my mouth in a parable; </a:t>
            </a:r>
          </a:p>
          <a:p>
            <a:r>
              <a:rPr lang="en-US" sz="3600" dirty="0"/>
              <a:t> … things our ancestors have told us. </a:t>
            </a:r>
          </a:p>
          <a:p>
            <a:endParaRPr lang="en-US" sz="3600" dirty="0"/>
          </a:p>
        </p:txBody>
      </p:sp>
      <p:sp>
        <p:nvSpPr>
          <p:cNvPr id="5" name="TextBox 4"/>
          <p:cNvSpPr txBox="1"/>
          <p:nvPr/>
        </p:nvSpPr>
        <p:spPr>
          <a:xfrm>
            <a:off x="5943600" y="3886201"/>
            <a:ext cx="3352800" cy="461665"/>
          </a:xfrm>
          <a:prstGeom prst="rect">
            <a:avLst/>
          </a:prstGeom>
          <a:noFill/>
        </p:spPr>
        <p:txBody>
          <a:bodyPr wrap="square" rtlCol="0">
            <a:spAutoFit/>
          </a:bodyPr>
          <a:lstStyle/>
          <a:p>
            <a:pPr algn="ctr"/>
            <a:r>
              <a:rPr lang="en-US" sz="2400" dirty="0">
                <a:solidFill>
                  <a:schemeClr val="tx1">
                    <a:lumMod val="95000"/>
                  </a:schemeClr>
                </a:solidFill>
              </a:rPr>
              <a:t>Psalm 78:2</a:t>
            </a:r>
          </a:p>
        </p:txBody>
      </p:sp>
    </p:spTree>
  </p:cSld>
  <p:clrMapOvr>
    <a:masterClrMapping/>
  </p:clrMapOvr>
  <p:transition advTm="8000"/>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76400" y="6324600"/>
            <a:ext cx="8915400" cy="338554"/>
          </a:xfrm>
          <a:prstGeom prst="rect">
            <a:avLst/>
          </a:prstGeom>
          <a:noFill/>
        </p:spPr>
        <p:txBody>
          <a:bodyPr wrap="square" rtlCol="0">
            <a:spAutoFit/>
          </a:bodyPr>
          <a:lstStyle/>
          <a:p>
            <a:pPr algn="ctr"/>
            <a:r>
              <a:rPr lang="es-ES" sz="1600" dirty="0" err="1">
                <a:solidFill>
                  <a:schemeClr val="tx1">
                    <a:lumMod val="95000"/>
                  </a:schemeClr>
                </a:solidFill>
              </a:rPr>
              <a:t>Ogbomosho</a:t>
            </a:r>
            <a:r>
              <a:rPr lang="es-ES" sz="1600" dirty="0">
                <a:solidFill>
                  <a:schemeClr val="tx1">
                    <a:lumMod val="95000"/>
                  </a:schemeClr>
                </a:solidFill>
              </a:rPr>
              <a:t> </a:t>
            </a:r>
            <a:r>
              <a:rPr lang="es-ES" sz="1600" dirty="0" err="1">
                <a:solidFill>
                  <a:schemeClr val="tx1">
                    <a:lumMod val="95000"/>
                  </a:schemeClr>
                </a:solidFill>
              </a:rPr>
              <a:t>university</a:t>
            </a:r>
            <a:r>
              <a:rPr lang="es-ES" sz="1600" dirty="0">
                <a:solidFill>
                  <a:schemeClr val="tx1">
                    <a:lumMod val="95000"/>
                  </a:schemeClr>
                </a:solidFill>
              </a:rPr>
              <a:t> </a:t>
            </a:r>
            <a:r>
              <a:rPr lang="es-ES" sz="1600" dirty="0" err="1">
                <a:solidFill>
                  <a:schemeClr val="tx1">
                    <a:lumMod val="95000"/>
                  </a:schemeClr>
                </a:solidFill>
              </a:rPr>
              <a:t>students</a:t>
            </a:r>
            <a:r>
              <a:rPr lang="es-ES" sz="1600" dirty="0">
                <a:solidFill>
                  <a:schemeClr val="tx1">
                    <a:lumMod val="95000"/>
                  </a:schemeClr>
                </a:solidFill>
              </a:rPr>
              <a:t> </a:t>
            </a:r>
            <a:r>
              <a:rPr lang="es-ES" sz="1600" dirty="0" err="1">
                <a:solidFill>
                  <a:schemeClr val="tx1">
                    <a:lumMod val="95000"/>
                  </a:schemeClr>
                </a:solidFill>
              </a:rPr>
              <a:t>acting</a:t>
            </a:r>
            <a:r>
              <a:rPr lang="es-ES" sz="1600" dirty="0">
                <a:solidFill>
                  <a:schemeClr val="tx1">
                    <a:lumMod val="95000"/>
                  </a:schemeClr>
                </a:solidFill>
              </a:rPr>
              <a:t> in </a:t>
            </a:r>
            <a:r>
              <a:rPr lang="es-ES" sz="1600" dirty="0" err="1">
                <a:solidFill>
                  <a:schemeClr val="tx1">
                    <a:lumMod val="95000"/>
                  </a:schemeClr>
                </a:solidFill>
              </a:rPr>
              <a:t>Bible</a:t>
            </a:r>
            <a:r>
              <a:rPr lang="es-ES" sz="1600" dirty="0">
                <a:solidFill>
                  <a:schemeClr val="tx1">
                    <a:lumMod val="95000"/>
                  </a:schemeClr>
                </a:solidFill>
              </a:rPr>
              <a:t> drama at </a:t>
            </a:r>
            <a:r>
              <a:rPr lang="es-ES" sz="1600" dirty="0" err="1">
                <a:solidFill>
                  <a:schemeClr val="tx1">
                    <a:lumMod val="95000"/>
                  </a:schemeClr>
                </a:solidFill>
              </a:rPr>
              <a:t>their</a:t>
            </a:r>
            <a:r>
              <a:rPr lang="es-ES" sz="1600" dirty="0">
                <a:solidFill>
                  <a:schemeClr val="tx1">
                    <a:lumMod val="95000"/>
                  </a:schemeClr>
                </a:solidFill>
              </a:rPr>
              <a:t> </a:t>
            </a:r>
            <a:r>
              <a:rPr lang="es-ES" sz="1600" dirty="0" err="1">
                <a:solidFill>
                  <a:schemeClr val="tx1">
                    <a:lumMod val="95000"/>
                  </a:schemeClr>
                </a:solidFill>
              </a:rPr>
              <a:t>church</a:t>
            </a:r>
            <a:endParaRPr lang="en-US" sz="1600" dirty="0">
              <a:solidFill>
                <a:schemeClr val="tx1">
                  <a:lumMod val="95000"/>
                </a:schemeClr>
              </a:solidFill>
            </a:endParaRPr>
          </a:p>
        </p:txBody>
      </p:sp>
      <p:pic>
        <p:nvPicPr>
          <p:cNvPr id="5" name="Picture 4">
            <a:extLst>
              <a:ext uri="{FF2B5EF4-FFF2-40B4-BE49-F238E27FC236}">
                <a16:creationId xmlns:a16="http://schemas.microsoft.com/office/drawing/2014/main" id="{0AB037AB-CB36-D572-1572-B524BD6892CD}"/>
              </a:ext>
            </a:extLst>
          </p:cNvPr>
          <p:cNvPicPr>
            <a:picLocks noChangeAspect="1"/>
          </p:cNvPicPr>
          <p:nvPr/>
        </p:nvPicPr>
        <p:blipFill>
          <a:blip r:embed="rId2"/>
          <a:stretch>
            <a:fillRect/>
          </a:stretch>
        </p:blipFill>
        <p:spPr>
          <a:xfrm>
            <a:off x="2209800" y="0"/>
            <a:ext cx="8153400" cy="6115050"/>
          </a:xfrm>
          <a:prstGeom prst="rect">
            <a:avLst/>
          </a:prstGeom>
        </p:spPr>
      </p:pic>
    </p:spTree>
  </p:cSld>
  <p:clrMapOvr>
    <a:masterClrMapping/>
  </p:clrMapOvr>
  <p:transition advTm="8000"/>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43200" y="1944469"/>
            <a:ext cx="7467600" cy="1754326"/>
          </a:xfrm>
          <a:prstGeom prst="rect">
            <a:avLst/>
          </a:prstGeom>
        </p:spPr>
        <p:txBody>
          <a:bodyPr wrap="square">
            <a:spAutoFit/>
          </a:bodyPr>
          <a:lstStyle/>
          <a:p>
            <a:r>
              <a:rPr lang="en-US" sz="3600" dirty="0"/>
              <a:t>… get yourselves a new heart and a new spirit! …  Turn, then, and live.</a:t>
            </a:r>
          </a:p>
          <a:p>
            <a:endParaRPr lang="en-US" sz="3600" dirty="0">
              <a:cs typeface="Arial" pitchFamily="34" charset="0"/>
            </a:endParaRPr>
          </a:p>
        </p:txBody>
      </p:sp>
      <p:sp>
        <p:nvSpPr>
          <p:cNvPr id="5" name="TextBox 4"/>
          <p:cNvSpPr txBox="1"/>
          <p:nvPr/>
        </p:nvSpPr>
        <p:spPr>
          <a:xfrm>
            <a:off x="5867400" y="4191001"/>
            <a:ext cx="3352800" cy="461665"/>
          </a:xfrm>
          <a:prstGeom prst="rect">
            <a:avLst/>
          </a:prstGeom>
          <a:noFill/>
        </p:spPr>
        <p:txBody>
          <a:bodyPr wrap="square" rtlCol="0">
            <a:spAutoFit/>
          </a:bodyPr>
          <a:lstStyle/>
          <a:p>
            <a:pPr algn="ctr"/>
            <a:r>
              <a:rPr lang="en-US" sz="2400" dirty="0">
                <a:solidFill>
                  <a:schemeClr val="tx1">
                    <a:lumMod val="95000"/>
                  </a:schemeClr>
                </a:solidFill>
              </a:rPr>
              <a:t>Ezekiel 18:31b, 32c</a:t>
            </a:r>
          </a:p>
        </p:txBody>
      </p:sp>
    </p:spTree>
  </p:cSld>
  <p:clrMapOvr>
    <a:masterClrMapping/>
  </p:clrMapOvr>
  <p:transition advTm="8000"/>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057400" y="5715000"/>
            <a:ext cx="2590800" cy="738664"/>
          </a:xfrm>
          <a:prstGeom prst="rect">
            <a:avLst/>
          </a:prstGeom>
          <a:noFill/>
        </p:spPr>
        <p:txBody>
          <a:bodyPr wrap="square" rtlCol="0">
            <a:spAutoFit/>
          </a:bodyPr>
          <a:lstStyle/>
          <a:p>
            <a:pPr algn="ctr"/>
            <a:r>
              <a:rPr lang="en-US" sz="1400" dirty="0">
                <a:solidFill>
                  <a:schemeClr val="tx1">
                    <a:lumMod val="95000"/>
                  </a:schemeClr>
                </a:solidFill>
              </a:rPr>
              <a:t>Prodigal and the Pigs</a:t>
            </a:r>
          </a:p>
          <a:p>
            <a:pPr algn="ctr"/>
            <a:endParaRPr lang="en-US" sz="1400" dirty="0">
              <a:solidFill>
                <a:schemeClr val="tx1">
                  <a:lumMod val="95000"/>
                </a:schemeClr>
              </a:solidFill>
            </a:endParaRPr>
          </a:p>
          <a:p>
            <a:pPr algn="ctr"/>
            <a:r>
              <a:rPr lang="en-US" sz="1400" dirty="0">
                <a:solidFill>
                  <a:schemeClr val="tx1">
                    <a:lumMod val="95000"/>
                  </a:schemeClr>
                </a:solidFill>
              </a:rPr>
              <a:t>Peter Koenig</a:t>
            </a:r>
          </a:p>
        </p:txBody>
      </p:sp>
      <p:pic>
        <p:nvPicPr>
          <p:cNvPr id="5" name="Picture 4">
            <a:extLst>
              <a:ext uri="{FF2B5EF4-FFF2-40B4-BE49-F238E27FC236}">
                <a16:creationId xmlns:a16="http://schemas.microsoft.com/office/drawing/2014/main" id="{EB34D2D1-2C03-62E7-0599-F8C870D9407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431001" y="0"/>
            <a:ext cx="4560599" cy="6858000"/>
          </a:xfrm>
          <a:prstGeom prst="rect">
            <a:avLst/>
          </a:prstGeom>
        </p:spPr>
      </p:pic>
    </p:spTree>
  </p:cSld>
  <p:clrMapOvr>
    <a:masterClrMapping/>
  </p:clrMapOvr>
  <p:transition advTm="8000"/>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67000" y="2133601"/>
            <a:ext cx="7467600" cy="1200329"/>
          </a:xfrm>
          <a:prstGeom prst="rect">
            <a:avLst/>
          </a:prstGeom>
        </p:spPr>
        <p:txBody>
          <a:bodyPr wrap="square">
            <a:spAutoFit/>
          </a:bodyPr>
          <a:lstStyle/>
          <a:p>
            <a:r>
              <a:rPr lang="en-US" sz="3600" dirty="0"/>
              <a:t>He leads the humble in what is right, and teaches the humble his way.</a:t>
            </a:r>
          </a:p>
        </p:txBody>
      </p:sp>
      <p:sp>
        <p:nvSpPr>
          <p:cNvPr id="5" name="TextBox 4"/>
          <p:cNvSpPr txBox="1"/>
          <p:nvPr/>
        </p:nvSpPr>
        <p:spPr>
          <a:xfrm>
            <a:off x="5943600" y="4267201"/>
            <a:ext cx="3352800" cy="461665"/>
          </a:xfrm>
          <a:prstGeom prst="rect">
            <a:avLst/>
          </a:prstGeom>
          <a:noFill/>
        </p:spPr>
        <p:txBody>
          <a:bodyPr wrap="square" rtlCol="0">
            <a:spAutoFit/>
          </a:bodyPr>
          <a:lstStyle/>
          <a:p>
            <a:pPr algn="ctr"/>
            <a:r>
              <a:rPr lang="en-US" sz="2400" dirty="0">
                <a:solidFill>
                  <a:schemeClr val="tx1">
                    <a:lumMod val="95000"/>
                  </a:schemeClr>
                </a:solidFill>
              </a:rPr>
              <a:t>Psalm 25:9</a:t>
            </a:r>
          </a:p>
        </p:txBody>
      </p:sp>
    </p:spTree>
  </p:cSld>
  <p:clrMapOvr>
    <a:masterClrMapping/>
  </p:clrMapOvr>
  <p:transition advTm="8000"/>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52600" y="5105162"/>
            <a:ext cx="1600200" cy="1600438"/>
          </a:xfrm>
          <a:prstGeom prst="rect">
            <a:avLst/>
          </a:prstGeom>
          <a:noFill/>
        </p:spPr>
        <p:txBody>
          <a:bodyPr wrap="square" rtlCol="0">
            <a:spAutoFit/>
          </a:bodyPr>
          <a:lstStyle/>
          <a:p>
            <a:pPr algn="ctr"/>
            <a:r>
              <a:rPr lang="en-US" sz="1600" dirty="0">
                <a:solidFill>
                  <a:schemeClr val="tx1">
                    <a:lumMod val="95000"/>
                  </a:schemeClr>
                </a:solidFill>
              </a:rPr>
              <a:t>Clare and Francis</a:t>
            </a:r>
          </a:p>
          <a:p>
            <a:pPr algn="ctr"/>
            <a:endParaRPr lang="en-US" sz="1600" dirty="0">
              <a:solidFill>
                <a:schemeClr val="tx1">
                  <a:lumMod val="95000"/>
                </a:schemeClr>
              </a:solidFill>
            </a:endParaRPr>
          </a:p>
          <a:p>
            <a:pPr algn="ctr"/>
            <a:r>
              <a:rPr lang="en-US" sz="1600" dirty="0">
                <a:solidFill>
                  <a:schemeClr val="tx1">
                    <a:lumMod val="95000"/>
                  </a:schemeClr>
                </a:solidFill>
              </a:rPr>
              <a:t>Poor </a:t>
            </a:r>
            <a:r>
              <a:rPr lang="en-US" sz="1600" dirty="0" err="1">
                <a:solidFill>
                  <a:schemeClr val="tx1">
                    <a:lumMod val="95000"/>
                  </a:schemeClr>
                </a:solidFill>
              </a:rPr>
              <a:t>Clares</a:t>
            </a:r>
            <a:r>
              <a:rPr lang="en-US" sz="1600" dirty="0">
                <a:solidFill>
                  <a:schemeClr val="tx1">
                    <a:lumMod val="95000"/>
                  </a:schemeClr>
                </a:solidFill>
              </a:rPr>
              <a:t> Holy Sacrament Monastery</a:t>
            </a:r>
          </a:p>
          <a:p>
            <a:pPr algn="ctr"/>
            <a:r>
              <a:rPr lang="en-US" sz="1600" dirty="0" err="1">
                <a:solidFill>
                  <a:schemeClr val="tx1">
                    <a:lumMod val="95000"/>
                  </a:schemeClr>
                </a:solidFill>
              </a:rPr>
              <a:t>Canide</a:t>
            </a:r>
            <a:r>
              <a:rPr lang="en-US" sz="1600" dirty="0">
                <a:solidFill>
                  <a:schemeClr val="tx1">
                    <a:lumMod val="95000"/>
                  </a:schemeClr>
                </a:solidFill>
              </a:rPr>
              <a:t>, Brazil</a:t>
            </a:r>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483934" y="228600"/>
            <a:ext cx="7184066" cy="6400800"/>
          </a:xfrm>
          <a:prstGeom prst="rect">
            <a:avLst/>
          </a:prstGeom>
        </p:spPr>
      </p:pic>
    </p:spTree>
  </p:cSld>
  <p:clrMapOvr>
    <a:masterClrMapping/>
  </p:clrMapOvr>
  <p:transition advTm="8000"/>
</p:sld>
</file>

<file path=ppt/theme/theme1.xml><?xml version="1.0" encoding="utf-8"?>
<a:theme xmlns:a="http://schemas.openxmlformats.org/drawingml/2006/main" name="First Sunday after Christmas Day Year A">
  <a:themeElements>
    <a:clrScheme name="Custom 1">
      <a:dk1>
        <a:sysClr val="windowText" lastClr="000000"/>
      </a:dk1>
      <a:lt1>
        <a:sysClr val="window" lastClr="FFFFFF"/>
      </a:lt1>
      <a:dk2>
        <a:srgbClr val="000000"/>
      </a:dk2>
      <a:lt2>
        <a:srgbClr val="FFFFFF"/>
      </a:lt2>
      <a:accent1>
        <a:srgbClr val="4F81BD"/>
      </a:accent1>
      <a:accent2>
        <a:srgbClr val="C0504D"/>
      </a:accent2>
      <a:accent3>
        <a:srgbClr val="9BBB59"/>
      </a:accent3>
      <a:accent4>
        <a:srgbClr val="8064A2"/>
      </a:accent4>
      <a:accent5>
        <a:srgbClr val="4BACC6"/>
      </a:accent5>
      <a:accent6>
        <a:srgbClr val="F79646"/>
      </a:accent6>
      <a:hlink>
        <a:srgbClr val="F2F2F2"/>
      </a:hlink>
      <a:folHlink>
        <a:srgbClr val="FFFF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First Sunday after Christmas Day Year A</Template>
  <TotalTime>1833</TotalTime>
  <Words>680</Words>
  <Application>Microsoft Office PowerPoint</Application>
  <PresentationFormat>Widescreen</PresentationFormat>
  <Paragraphs>69</Paragraphs>
  <Slides>22</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22</vt:i4>
      </vt:variant>
    </vt:vector>
  </HeadingPairs>
  <TitlesOfParts>
    <vt:vector size="25" baseType="lpstr">
      <vt:lpstr>Arial</vt:lpstr>
      <vt:lpstr>Calibri</vt:lpstr>
      <vt:lpstr>First Sunday after Christmas Day Year A</vt:lpstr>
      <vt:lpstr>Eighteenth Sunday after Pentecost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Credits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First Sunday after Christmas Day</dc:title>
  <dc:creator>Anne</dc:creator>
  <cp:lastModifiedBy>Anne Richardson</cp:lastModifiedBy>
  <cp:revision>105</cp:revision>
  <dcterms:created xsi:type="dcterms:W3CDTF">2016-08-31T16:46:43Z</dcterms:created>
  <dcterms:modified xsi:type="dcterms:W3CDTF">2022-10-02T20:14:29Z</dcterms:modified>
</cp:coreProperties>
</file>