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6" r:id="rId2"/>
    <p:sldId id="282" r:id="rId3"/>
    <p:sldId id="398" r:id="rId4"/>
    <p:sldId id="383" r:id="rId5"/>
    <p:sldId id="384" r:id="rId6"/>
    <p:sldId id="387" r:id="rId7"/>
    <p:sldId id="418" r:id="rId8"/>
    <p:sldId id="395" r:id="rId9"/>
    <p:sldId id="396" r:id="rId10"/>
    <p:sldId id="397" r:id="rId11"/>
    <p:sldId id="382" r:id="rId12"/>
    <p:sldId id="399" r:id="rId13"/>
    <p:sldId id="400" r:id="rId14"/>
    <p:sldId id="401" r:id="rId15"/>
    <p:sldId id="402" r:id="rId16"/>
    <p:sldId id="403" r:id="rId17"/>
    <p:sldId id="404" r:id="rId18"/>
    <p:sldId id="405" r:id="rId19"/>
    <p:sldId id="407" r:id="rId20"/>
    <p:sldId id="406" r:id="rId21"/>
    <p:sldId id="408" r:id="rId22"/>
    <p:sldId id="409" r:id="rId23"/>
    <p:sldId id="413" r:id="rId24"/>
    <p:sldId id="412" r:id="rId25"/>
    <p:sldId id="411" r:id="rId26"/>
    <p:sldId id="414" r:id="rId27"/>
    <p:sldId id="415" r:id="rId28"/>
    <p:sldId id="416" r:id="rId29"/>
    <p:sldId id="417"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5" d="100"/>
          <a:sy n="75" d="100"/>
        </p:scale>
        <p:origin x="878" y="5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4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371601"/>
            <a:ext cx="8686800" cy="1470025"/>
          </a:xfrm>
        </p:spPr>
        <p:txBody>
          <a:bodyPr>
            <a:noAutofit/>
          </a:bodyPr>
          <a:lstStyle/>
          <a:p>
            <a:r>
              <a:rPr lang="en-US" sz="8000" dirty="0"/>
              <a:t>Fourteenth Sunday after Pentecost</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473006"/>
            <a:ext cx="9144000" cy="1384995"/>
          </a:xfrm>
          <a:prstGeom prst="rect">
            <a:avLst/>
          </a:prstGeom>
          <a:solidFill>
            <a:srgbClr val="000000">
              <a:alpha val="40000"/>
            </a:srgbClr>
          </a:solidFill>
        </p:spPr>
        <p:txBody>
          <a:bodyPr wrap="square">
            <a:spAutoFit/>
          </a:bodyPr>
          <a:lstStyle/>
          <a:p>
            <a:pPr algn="ctr"/>
            <a:r>
              <a:rPr lang="en-US" sz="2800" dirty="0"/>
              <a:t>Exodus 3:1-15 and Psalm 105:1-6, 23-26, 45b   </a:t>
            </a:r>
          </a:p>
          <a:p>
            <a:pPr algn="ctr"/>
            <a:r>
              <a:rPr lang="en-US" sz="2800" dirty="0"/>
              <a:t>Jeremiah 15:15-21 and Psalm 26:1-8  •  Romans 12:9-21</a:t>
            </a:r>
          </a:p>
          <a:p>
            <a:pPr algn="ctr"/>
            <a:r>
              <a:rPr lang="en-US" sz="2800" dirty="0"/>
              <a:t>Matthew 16:21-28 </a:t>
            </a:r>
            <a:r>
              <a:rPr lang="fi-FI" sz="2800" dirty="0"/>
              <a:t>	</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438401"/>
            <a:ext cx="7467600" cy="646331"/>
          </a:xfrm>
          <a:prstGeom prst="rect">
            <a:avLst/>
          </a:prstGeom>
        </p:spPr>
        <p:txBody>
          <a:bodyPr wrap="square">
            <a:spAutoFit/>
          </a:bodyPr>
          <a:lstStyle/>
          <a:p>
            <a:r>
              <a:rPr lang="en-US" sz="3600" dirty="0"/>
              <a:t>God said to Moses, "I AM WHO I AM."</a:t>
            </a:r>
          </a:p>
        </p:txBody>
      </p:sp>
      <p:sp>
        <p:nvSpPr>
          <p:cNvPr id="5" name="TextBox 4"/>
          <p:cNvSpPr txBox="1"/>
          <p:nvPr/>
        </p:nvSpPr>
        <p:spPr>
          <a:xfrm>
            <a:off x="5943600" y="4419601"/>
            <a:ext cx="3352800" cy="461665"/>
          </a:xfrm>
          <a:prstGeom prst="rect">
            <a:avLst/>
          </a:prstGeom>
          <a:noFill/>
        </p:spPr>
        <p:txBody>
          <a:bodyPr wrap="square" rtlCol="0">
            <a:spAutoFit/>
          </a:bodyPr>
          <a:lstStyle/>
          <a:p>
            <a:pPr algn="ctr"/>
            <a:r>
              <a:rPr lang="en-US" sz="2400" dirty="0">
                <a:solidFill>
                  <a:schemeClr val="tx1">
                    <a:lumMod val="95000"/>
                  </a:schemeClr>
                </a:solidFill>
              </a:rPr>
              <a:t>Exodus 3:14a</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1676400" y="5715000"/>
            <a:ext cx="1828800" cy="954107"/>
          </a:xfrm>
          <a:prstGeom prst="rect">
            <a:avLst/>
          </a:prstGeom>
          <a:noFill/>
        </p:spPr>
        <p:txBody>
          <a:bodyPr wrap="square" rtlCol="0">
            <a:spAutoFit/>
          </a:bodyPr>
          <a:lstStyle/>
          <a:p>
            <a:pPr algn="ctr"/>
            <a:r>
              <a:rPr lang="en-US" sz="1400" dirty="0">
                <a:solidFill>
                  <a:schemeClr val="tx1">
                    <a:lumMod val="95000"/>
                  </a:schemeClr>
                </a:solidFill>
              </a:rPr>
              <a:t>Moses and the Burning Bush</a:t>
            </a:r>
          </a:p>
          <a:p>
            <a:pPr algn="ctr"/>
            <a:endParaRPr lang="en-US" sz="1400" dirty="0">
              <a:solidFill>
                <a:schemeClr val="tx1">
                  <a:lumMod val="95000"/>
                </a:schemeClr>
              </a:solidFill>
            </a:endParaRPr>
          </a:p>
          <a:p>
            <a:pPr algn="ctr"/>
            <a:r>
              <a:rPr lang="en-US" sz="1400" dirty="0">
                <a:solidFill>
                  <a:schemeClr val="tx1">
                    <a:lumMod val="95000"/>
                  </a:schemeClr>
                </a:solidFill>
              </a:rPr>
              <a:t>Frank Wesley</a:t>
            </a:r>
          </a:p>
        </p:txBody>
      </p:sp>
      <p:pic>
        <p:nvPicPr>
          <p:cNvPr id="5" name="Picture 4">
            <a:extLst>
              <a:ext uri="{FF2B5EF4-FFF2-40B4-BE49-F238E27FC236}">
                <a16:creationId xmlns:a16="http://schemas.microsoft.com/office/drawing/2014/main" id="{06AB06F3-A6AA-1AF0-16B0-3CDA9A9A6F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3298"/>
            <a:ext cx="5562600" cy="6840977"/>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1"/>
            <a:ext cx="7010400" cy="1200329"/>
          </a:xfrm>
          <a:prstGeom prst="rect">
            <a:avLst/>
          </a:prstGeom>
        </p:spPr>
        <p:txBody>
          <a:bodyPr wrap="square">
            <a:spAutoFit/>
          </a:bodyPr>
          <a:lstStyle/>
          <a:p>
            <a:r>
              <a:rPr lang="en-US" sz="3600" dirty="0"/>
              <a:t>Seek the LORD and his strength; seek his presence continually.</a:t>
            </a:r>
            <a:endParaRPr lang="en-US" sz="3600" dirty="0">
              <a:cs typeface="Arial" pitchFamily="34" charset="0"/>
            </a:endParaRPr>
          </a:p>
        </p:txBody>
      </p:sp>
      <p:sp>
        <p:nvSpPr>
          <p:cNvPr id="5" name="TextBox 4"/>
          <p:cNvSpPr txBox="1"/>
          <p:nvPr/>
        </p:nvSpPr>
        <p:spPr>
          <a:xfrm>
            <a:off x="5943600" y="3962401"/>
            <a:ext cx="3352800" cy="461665"/>
          </a:xfrm>
          <a:prstGeom prst="rect">
            <a:avLst/>
          </a:prstGeom>
          <a:noFill/>
        </p:spPr>
        <p:txBody>
          <a:bodyPr wrap="square" rtlCol="0">
            <a:spAutoFit/>
          </a:bodyPr>
          <a:lstStyle/>
          <a:p>
            <a:pPr algn="ctr"/>
            <a:r>
              <a:rPr lang="en-US" sz="2400" dirty="0">
                <a:solidFill>
                  <a:schemeClr val="tx1">
                    <a:lumMod val="95000"/>
                  </a:schemeClr>
                </a:solidFill>
              </a:rPr>
              <a:t>Psalm 105:4</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2400" y="5351384"/>
            <a:ext cx="2590800" cy="1354217"/>
          </a:xfrm>
          <a:prstGeom prst="rect">
            <a:avLst/>
          </a:prstGeom>
          <a:noFill/>
        </p:spPr>
        <p:txBody>
          <a:bodyPr wrap="square" rtlCol="0">
            <a:spAutoFit/>
          </a:bodyPr>
          <a:lstStyle/>
          <a:p>
            <a:pPr algn="ctr"/>
            <a:r>
              <a:rPr lang="en-US" sz="1600" dirty="0">
                <a:solidFill>
                  <a:schemeClr val="tx1">
                    <a:lumMod val="95000"/>
                  </a:schemeClr>
                </a:solidFill>
              </a:rPr>
              <a:t>Meditation</a:t>
            </a:r>
          </a:p>
          <a:p>
            <a:pPr algn="ctr"/>
            <a:endParaRPr lang="en-US" sz="1600" dirty="0">
              <a:solidFill>
                <a:schemeClr val="tx1">
                  <a:lumMod val="95000"/>
                </a:schemeClr>
              </a:solidFill>
            </a:endParaRPr>
          </a:p>
          <a:p>
            <a:pPr algn="ctr"/>
            <a:r>
              <a:rPr lang="en-US" sz="1600" dirty="0" err="1">
                <a:solidFill>
                  <a:schemeClr val="tx1">
                    <a:lumMod val="95000"/>
                  </a:schemeClr>
                </a:solidFill>
              </a:rPr>
              <a:t>Alexej</a:t>
            </a:r>
            <a:r>
              <a:rPr lang="en-US" sz="1600" dirty="0">
                <a:solidFill>
                  <a:schemeClr val="tx1">
                    <a:lumMod val="95000"/>
                  </a:schemeClr>
                </a:solidFill>
              </a:rPr>
              <a:t> von </a:t>
            </a:r>
            <a:r>
              <a:rPr lang="en-US" sz="1600" dirty="0" err="1">
                <a:solidFill>
                  <a:schemeClr val="tx1">
                    <a:lumMod val="95000"/>
                  </a:schemeClr>
                </a:solidFill>
              </a:rPr>
              <a:t>Jawlensky</a:t>
            </a:r>
            <a:endParaRPr lang="en-US" sz="1600" dirty="0">
              <a:solidFill>
                <a:schemeClr val="tx1">
                  <a:lumMod val="95000"/>
                </a:schemeClr>
              </a:solidFill>
            </a:endParaRPr>
          </a:p>
          <a:p>
            <a:pPr algn="ctr"/>
            <a:r>
              <a:rPr lang="en-US" sz="1600" dirty="0" err="1">
                <a:solidFill>
                  <a:schemeClr val="tx1">
                    <a:lumMod val="95000"/>
                  </a:schemeClr>
                </a:solidFill>
              </a:rPr>
              <a:t>Neue</a:t>
            </a:r>
            <a:r>
              <a:rPr lang="en-US" sz="1600" dirty="0">
                <a:solidFill>
                  <a:schemeClr val="tx1">
                    <a:lumMod val="95000"/>
                  </a:schemeClr>
                </a:solidFill>
              </a:rPr>
              <a:t> </a:t>
            </a:r>
            <a:r>
              <a:rPr lang="en-US" sz="1600" dirty="0" err="1">
                <a:solidFill>
                  <a:schemeClr val="tx1">
                    <a:lumMod val="95000"/>
                  </a:schemeClr>
                </a:solidFill>
              </a:rPr>
              <a:t>Galerie</a:t>
            </a:r>
            <a:endParaRPr lang="en-US" sz="1600" dirty="0">
              <a:solidFill>
                <a:schemeClr val="tx1">
                  <a:lumMod val="95000"/>
                </a:schemeClr>
              </a:solidFill>
            </a:endParaRPr>
          </a:p>
          <a:p>
            <a:pPr algn="ctr"/>
            <a:r>
              <a:rPr lang="en-US" sz="1600" dirty="0">
                <a:solidFill>
                  <a:schemeClr val="tx1">
                    <a:lumMod val="95000"/>
                  </a:schemeClr>
                </a:solidFill>
              </a:rPr>
              <a:t>New York, NY</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20999" y="457200"/>
            <a:ext cx="4622801" cy="602974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1"/>
            <a:ext cx="6400800" cy="1200329"/>
          </a:xfrm>
          <a:prstGeom prst="rect">
            <a:avLst/>
          </a:prstGeom>
        </p:spPr>
        <p:txBody>
          <a:bodyPr wrap="square">
            <a:spAutoFit/>
          </a:bodyPr>
          <a:lstStyle/>
          <a:p>
            <a:r>
              <a:rPr lang="en-US" sz="3600" dirty="0"/>
              <a:t>your words became to me a joy and the delight of my heart …</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Jeremiah 15:16b</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00800"/>
            <a:ext cx="8763000" cy="338554"/>
          </a:xfrm>
          <a:prstGeom prst="rect">
            <a:avLst/>
          </a:prstGeom>
          <a:noFill/>
        </p:spPr>
        <p:txBody>
          <a:bodyPr wrap="square" rtlCol="0">
            <a:spAutoFit/>
          </a:bodyPr>
          <a:lstStyle/>
          <a:p>
            <a:pPr algn="ctr"/>
            <a:r>
              <a:rPr lang="en-US" sz="1600" dirty="0">
                <a:solidFill>
                  <a:schemeClr val="tx1">
                    <a:lumMod val="95000"/>
                  </a:schemeClr>
                </a:solidFill>
              </a:rPr>
              <a:t>Sunday Morning in Virginia  --  Winslow Homer, Cincinnati Art Museum, Cincinnati, OH</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44256" y="76200"/>
            <a:ext cx="8166545" cy="62103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7467600" cy="2308324"/>
          </a:xfrm>
          <a:prstGeom prst="rect">
            <a:avLst/>
          </a:prstGeom>
        </p:spPr>
        <p:txBody>
          <a:bodyPr wrap="square">
            <a:spAutoFit/>
          </a:bodyPr>
          <a:lstStyle/>
          <a:p>
            <a:r>
              <a:rPr lang="en-US" sz="3600" dirty="0"/>
              <a:t>I … go around your altar, O LORD,</a:t>
            </a:r>
          </a:p>
          <a:p>
            <a:r>
              <a:rPr lang="en-US" sz="3600" dirty="0"/>
              <a:t>singing aloud a song of thanksgiving, and telling all your wondrous deeds.</a:t>
            </a:r>
          </a:p>
          <a:p>
            <a:endParaRPr lang="en-US" sz="3600" dirty="0">
              <a:cs typeface="Arial" pitchFamily="34" charset="0"/>
            </a:endParaRPr>
          </a:p>
        </p:txBody>
      </p:sp>
      <p:sp>
        <p:nvSpPr>
          <p:cNvPr id="5" name="TextBox 4"/>
          <p:cNvSpPr txBox="1"/>
          <p:nvPr/>
        </p:nvSpPr>
        <p:spPr>
          <a:xfrm>
            <a:off x="6019800" y="4453470"/>
            <a:ext cx="3352800" cy="461665"/>
          </a:xfrm>
          <a:prstGeom prst="rect">
            <a:avLst/>
          </a:prstGeom>
          <a:noFill/>
        </p:spPr>
        <p:txBody>
          <a:bodyPr wrap="square" rtlCol="0">
            <a:spAutoFit/>
          </a:bodyPr>
          <a:lstStyle/>
          <a:p>
            <a:pPr algn="ctr"/>
            <a:r>
              <a:rPr lang="en-US" sz="2400" dirty="0">
                <a:solidFill>
                  <a:schemeClr val="tx1">
                    <a:lumMod val="95000"/>
                  </a:schemeClr>
                </a:solidFill>
              </a:rPr>
              <a:t>Psalm 26:6b, 7</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Benin Coptic Christians Celebrate the Feast of the Nativity</a:t>
            </a:r>
          </a:p>
        </p:txBody>
      </p:sp>
      <p:pic>
        <p:nvPicPr>
          <p:cNvPr id="5" name="Picture 4">
            <a:extLst>
              <a:ext uri="{FF2B5EF4-FFF2-40B4-BE49-F238E27FC236}">
                <a16:creationId xmlns:a16="http://schemas.microsoft.com/office/drawing/2014/main" id="{82C0AFCE-5450-FA03-AF08-9EA0581EC6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5715" y="0"/>
            <a:ext cx="5937885" cy="6858000"/>
          </a:xfrm>
          <a:prstGeom prst="rect">
            <a:avLst/>
          </a:prstGeom>
        </p:spPr>
      </p:pic>
      <p:sp>
        <p:nvSpPr>
          <p:cNvPr id="6" name="TextBox 5">
            <a:extLst>
              <a:ext uri="{FF2B5EF4-FFF2-40B4-BE49-F238E27FC236}">
                <a16:creationId xmlns:a16="http://schemas.microsoft.com/office/drawing/2014/main" id="{AC30B6FD-9240-3B10-4FDA-90A099A58946}"/>
              </a:ext>
            </a:extLst>
          </p:cNvPr>
          <p:cNvSpPr txBox="1"/>
          <p:nvPr/>
        </p:nvSpPr>
        <p:spPr>
          <a:xfrm>
            <a:off x="2057400" y="5334000"/>
            <a:ext cx="1524000" cy="1384995"/>
          </a:xfrm>
          <a:prstGeom prst="rect">
            <a:avLst/>
          </a:prstGeom>
          <a:noFill/>
        </p:spPr>
        <p:txBody>
          <a:bodyPr wrap="square" rtlCol="0">
            <a:spAutoFit/>
          </a:bodyPr>
          <a:lstStyle/>
          <a:p>
            <a:pPr algn="ctr"/>
            <a:r>
              <a:rPr lang="en-US" sz="1400" dirty="0"/>
              <a:t>Lift Every Voice and Sing</a:t>
            </a:r>
          </a:p>
          <a:p>
            <a:pPr algn="ctr"/>
            <a:endParaRPr lang="en-US" sz="1400" dirty="0"/>
          </a:p>
          <a:p>
            <a:pPr algn="ctr"/>
            <a:r>
              <a:rPr lang="en-US" sz="1400" dirty="0"/>
              <a:t>Augusta Savage</a:t>
            </a:r>
          </a:p>
          <a:p>
            <a:pPr algn="ctr"/>
            <a:r>
              <a:rPr lang="en-US" sz="1400" dirty="0"/>
              <a:t>1939 NY World's Fair</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286001"/>
            <a:ext cx="7467600" cy="1200329"/>
          </a:xfrm>
          <a:prstGeom prst="rect">
            <a:avLst/>
          </a:prstGeom>
        </p:spPr>
        <p:txBody>
          <a:bodyPr wrap="square">
            <a:spAutoFit/>
          </a:bodyPr>
          <a:lstStyle/>
          <a:p>
            <a:r>
              <a:rPr lang="en-US" sz="3600" dirty="0"/>
              <a:t>Let love be genuine; hate what is evil, hold fast to what is good …</a:t>
            </a:r>
          </a:p>
        </p:txBody>
      </p:sp>
      <p:sp>
        <p:nvSpPr>
          <p:cNvPr id="5" name="TextBox 4"/>
          <p:cNvSpPr txBox="1"/>
          <p:nvPr/>
        </p:nvSpPr>
        <p:spPr>
          <a:xfrm>
            <a:off x="5943600" y="4191001"/>
            <a:ext cx="3352800" cy="461665"/>
          </a:xfrm>
          <a:prstGeom prst="rect">
            <a:avLst/>
          </a:prstGeom>
          <a:noFill/>
        </p:spPr>
        <p:txBody>
          <a:bodyPr wrap="square" rtlCol="0">
            <a:spAutoFit/>
          </a:bodyPr>
          <a:lstStyle/>
          <a:p>
            <a:pPr algn="ctr"/>
            <a:r>
              <a:rPr lang="en-US" sz="2400" dirty="0">
                <a:solidFill>
                  <a:schemeClr val="tx1">
                    <a:lumMod val="95000"/>
                  </a:schemeClr>
                </a:solidFill>
              </a:rPr>
              <a:t>Romans 12:9</a:t>
            </a:r>
          </a:p>
        </p:txBody>
      </p:sp>
    </p:spTree>
    <p:extLst>
      <p:ext uri="{BB962C8B-B14F-4D97-AF65-F5344CB8AC3E}">
        <p14:creationId xmlns:p14="http://schemas.microsoft.com/office/powerpoint/2010/main" val="1844325615"/>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2501"/>
            <a:ext cx="8839200" cy="307777"/>
          </a:xfrm>
          <a:prstGeom prst="rect">
            <a:avLst/>
          </a:prstGeom>
          <a:noFill/>
        </p:spPr>
        <p:txBody>
          <a:bodyPr wrap="square" rtlCol="0">
            <a:spAutoFit/>
          </a:bodyPr>
          <a:lstStyle/>
          <a:p>
            <a:pPr algn="ctr"/>
            <a:r>
              <a:rPr lang="en-US" sz="1400" dirty="0">
                <a:solidFill>
                  <a:schemeClr val="tx1">
                    <a:lumMod val="95000"/>
                  </a:schemeClr>
                </a:solidFill>
              </a:rPr>
              <a:t>Be Thou My Vision  --  Mike Moyers</a:t>
            </a:r>
          </a:p>
        </p:txBody>
      </p:sp>
      <p:pic>
        <p:nvPicPr>
          <p:cNvPr id="3" name="Picture 2">
            <a:extLst>
              <a:ext uri="{FF2B5EF4-FFF2-40B4-BE49-F238E27FC236}">
                <a16:creationId xmlns:a16="http://schemas.microsoft.com/office/drawing/2014/main" id="{C8884725-E19C-2A8F-A7E7-A6A380CBBD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381000"/>
            <a:ext cx="5943600" cy="5943600"/>
          </a:xfrm>
          <a:prstGeom prst="rect">
            <a:avLst/>
          </a:prstGeom>
        </p:spPr>
      </p:pic>
    </p:spTree>
    <p:extLst>
      <p:ext uri="{BB962C8B-B14F-4D97-AF65-F5344CB8AC3E}">
        <p14:creationId xmlns:p14="http://schemas.microsoft.com/office/powerpoint/2010/main" val="3836252076"/>
      </p:ext>
    </p:extLst>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025946"/>
            <a:ext cx="7467600" cy="2862322"/>
          </a:xfrm>
          <a:prstGeom prst="rect">
            <a:avLst/>
          </a:prstGeom>
        </p:spPr>
        <p:txBody>
          <a:bodyPr wrap="square">
            <a:spAutoFit/>
          </a:bodyPr>
          <a:lstStyle/>
          <a:p>
            <a:r>
              <a:rPr lang="en-US" sz="3600" dirty="0"/>
              <a:t>There the angel of the LORD appeared to him in a flame of fire out of a bush; he looked, and the bush was blazing, yet it was not consumed.</a:t>
            </a:r>
          </a:p>
          <a:p>
            <a:endParaRPr lang="en-US" sz="3600" dirty="0">
              <a:cs typeface="Arial" pitchFamily="34" charset="0"/>
            </a:endParaRPr>
          </a:p>
        </p:txBody>
      </p:sp>
      <p:sp>
        <p:nvSpPr>
          <p:cNvPr id="4" name="TextBox 3"/>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Exodus 3:2</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828800"/>
            <a:ext cx="7467600" cy="2862322"/>
          </a:xfrm>
          <a:prstGeom prst="rect">
            <a:avLst/>
          </a:prstGeom>
        </p:spPr>
        <p:txBody>
          <a:bodyPr wrap="square">
            <a:spAutoFit/>
          </a:bodyPr>
          <a:lstStyle/>
          <a:p>
            <a:r>
              <a:rPr lang="en-US" sz="3600" dirty="0"/>
              <a:t>From that time on, Jesus began to show his disciples that he must … undergo great suffering … and be killed, and on the third day be raised.</a:t>
            </a:r>
          </a:p>
          <a:p>
            <a:endParaRPr lang="en-US" sz="3600" dirty="0"/>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16:21ac</a:t>
            </a:r>
          </a:p>
        </p:txBody>
      </p:sp>
    </p:spTree>
    <p:extLst>
      <p:ext uri="{BB962C8B-B14F-4D97-AF65-F5344CB8AC3E}">
        <p14:creationId xmlns:p14="http://schemas.microsoft.com/office/powerpoint/2010/main" val="3934289951"/>
      </p:ext>
    </p:extLst>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5427584"/>
            <a:ext cx="3048000" cy="1354217"/>
          </a:xfrm>
          <a:prstGeom prst="rect">
            <a:avLst/>
          </a:prstGeom>
          <a:noFill/>
        </p:spPr>
        <p:txBody>
          <a:bodyPr wrap="square" rtlCol="0">
            <a:spAutoFit/>
          </a:bodyPr>
          <a:lstStyle/>
          <a:p>
            <a:pPr algn="ctr"/>
            <a:r>
              <a:rPr lang="en-US" sz="1600" dirty="0">
                <a:solidFill>
                  <a:schemeClr val="tx1">
                    <a:lumMod val="95000"/>
                  </a:schemeClr>
                </a:solidFill>
              </a:rPr>
              <a:t>The Risen Christ</a:t>
            </a:r>
          </a:p>
          <a:p>
            <a:pPr algn="ctr"/>
            <a:endParaRPr lang="en-US" sz="1600" dirty="0">
              <a:solidFill>
                <a:schemeClr val="tx1">
                  <a:lumMod val="95000"/>
                </a:schemeClr>
              </a:solidFill>
            </a:endParaRPr>
          </a:p>
          <a:p>
            <a:pPr algn="ctr"/>
            <a:r>
              <a:rPr lang="en-US" sz="1600" dirty="0" err="1">
                <a:solidFill>
                  <a:schemeClr val="tx1">
                    <a:lumMod val="95000"/>
                  </a:schemeClr>
                </a:solidFill>
              </a:rPr>
              <a:t>Bramantino</a:t>
            </a:r>
            <a:endParaRPr lang="en-US" sz="1600" dirty="0">
              <a:solidFill>
                <a:schemeClr val="tx1">
                  <a:lumMod val="95000"/>
                </a:schemeClr>
              </a:solidFill>
            </a:endParaRPr>
          </a:p>
          <a:p>
            <a:pPr algn="ctr"/>
            <a:r>
              <a:rPr lang="en-US" sz="1600" dirty="0">
                <a:solidFill>
                  <a:schemeClr val="tx1">
                    <a:lumMod val="95000"/>
                  </a:schemeClr>
                </a:solidFill>
              </a:rPr>
              <a:t>Civico </a:t>
            </a:r>
            <a:r>
              <a:rPr lang="en-US" sz="1600" dirty="0" err="1">
                <a:solidFill>
                  <a:schemeClr val="tx1">
                    <a:lumMod val="95000"/>
                  </a:schemeClr>
                </a:solidFill>
              </a:rPr>
              <a:t>Museo</a:t>
            </a:r>
            <a:r>
              <a:rPr lang="en-US" sz="1600" dirty="0">
                <a:solidFill>
                  <a:schemeClr val="tx1">
                    <a:lumMod val="95000"/>
                  </a:schemeClr>
                </a:solidFill>
              </a:rPr>
              <a:t> </a:t>
            </a:r>
            <a:r>
              <a:rPr lang="en-US" sz="1600" dirty="0" err="1">
                <a:solidFill>
                  <a:schemeClr val="tx1">
                    <a:lumMod val="95000"/>
                  </a:schemeClr>
                </a:solidFill>
              </a:rPr>
              <a:t>d'Arte</a:t>
            </a:r>
            <a:r>
              <a:rPr lang="en-US" sz="1600" dirty="0">
                <a:solidFill>
                  <a:schemeClr val="tx1">
                    <a:lumMod val="95000"/>
                  </a:schemeClr>
                </a:solidFill>
              </a:rPr>
              <a:t> </a:t>
            </a:r>
            <a:r>
              <a:rPr lang="en-US" sz="1600" dirty="0" err="1">
                <a:solidFill>
                  <a:schemeClr val="tx1">
                    <a:lumMod val="95000"/>
                  </a:schemeClr>
                </a:solidFill>
              </a:rPr>
              <a:t>Antica</a:t>
            </a:r>
            <a:endParaRPr lang="en-US" sz="1600" dirty="0">
              <a:solidFill>
                <a:schemeClr val="tx1">
                  <a:lumMod val="95000"/>
                </a:schemeClr>
              </a:solidFill>
            </a:endParaRPr>
          </a:p>
          <a:p>
            <a:pPr algn="ctr"/>
            <a:r>
              <a:rPr lang="en-US" sz="1600" dirty="0">
                <a:solidFill>
                  <a:schemeClr val="tx1">
                    <a:lumMod val="95000"/>
                  </a:schemeClr>
                </a:solidFill>
              </a:rPr>
              <a:t>Milan, Italy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1" y="0"/>
            <a:ext cx="4632317" cy="68580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81200"/>
            <a:ext cx="7467600" cy="2308324"/>
          </a:xfrm>
          <a:prstGeom prst="rect">
            <a:avLst/>
          </a:prstGeom>
        </p:spPr>
        <p:txBody>
          <a:bodyPr wrap="square">
            <a:spAutoFit/>
          </a:bodyPr>
          <a:lstStyle/>
          <a:p>
            <a:r>
              <a:rPr lang="en-US" sz="3600" dirty="0"/>
              <a:t>And Peter took him aside and began to rebuke him, saying, "God forbid it, Lord! This must never happen to you."</a:t>
            </a:r>
          </a:p>
          <a:p>
            <a:endParaRPr lang="en-US" sz="3600" dirty="0"/>
          </a:p>
        </p:txBody>
      </p:sp>
      <p:sp>
        <p:nvSpPr>
          <p:cNvPr id="5" name="TextBox 4"/>
          <p:cNvSpPr txBox="1"/>
          <p:nvPr/>
        </p:nvSpPr>
        <p:spPr>
          <a:xfrm>
            <a:off x="58674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16:22</a:t>
            </a:r>
          </a:p>
        </p:txBody>
      </p:sp>
    </p:spTree>
    <p:extLst>
      <p:ext uri="{BB962C8B-B14F-4D97-AF65-F5344CB8AC3E}">
        <p14:creationId xmlns:p14="http://schemas.microsoft.com/office/powerpoint/2010/main" val="977137285"/>
      </p:ext>
    </p:extLst>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Jesus with Disciples  --  Chartres Cathedral, Chartres, France</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6400" y="762000"/>
            <a:ext cx="8866910" cy="5029200"/>
          </a:xfrm>
          <a:prstGeom prst="rect">
            <a:avLst/>
          </a:prstGeom>
        </p:spPr>
      </p:pic>
    </p:spTree>
    <p:extLst>
      <p:ext uri="{BB962C8B-B14F-4D97-AF65-F5344CB8AC3E}">
        <p14:creationId xmlns:p14="http://schemas.microsoft.com/office/powerpoint/2010/main" val="522782958"/>
      </p:ext>
    </p:extLst>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52600"/>
            <a:ext cx="7467600" cy="3416320"/>
          </a:xfrm>
          <a:prstGeom prst="rect">
            <a:avLst/>
          </a:prstGeom>
        </p:spPr>
        <p:txBody>
          <a:bodyPr wrap="square">
            <a:spAutoFit/>
          </a:bodyPr>
          <a:lstStyle/>
          <a:p>
            <a:r>
              <a:rPr lang="en-US" sz="3600" dirty="0"/>
              <a:t>But he turned and said to Peter, "Get behind me, Satan! You are a stumbling block to me; for you are setting your mind not on divine things but on human things."</a:t>
            </a:r>
          </a:p>
          <a:p>
            <a:endParaRPr lang="en-US" sz="3600" dirty="0"/>
          </a:p>
        </p:txBody>
      </p:sp>
      <p:sp>
        <p:nvSpPr>
          <p:cNvPr id="5" name="TextBox 4"/>
          <p:cNvSpPr txBox="1"/>
          <p:nvPr/>
        </p:nvSpPr>
        <p:spPr>
          <a:xfrm>
            <a:off x="6172200" y="4800601"/>
            <a:ext cx="3352800" cy="461665"/>
          </a:xfrm>
          <a:prstGeom prst="rect">
            <a:avLst/>
          </a:prstGeom>
          <a:noFill/>
        </p:spPr>
        <p:txBody>
          <a:bodyPr wrap="square" rtlCol="0">
            <a:spAutoFit/>
          </a:bodyPr>
          <a:lstStyle/>
          <a:p>
            <a:pPr algn="ctr"/>
            <a:r>
              <a:rPr lang="en-US" sz="2400" dirty="0">
                <a:solidFill>
                  <a:schemeClr val="tx1">
                    <a:lumMod val="95000"/>
                  </a:schemeClr>
                </a:solidFill>
              </a:rPr>
              <a:t>Matthew 16:23</a:t>
            </a:r>
          </a:p>
        </p:txBody>
      </p:sp>
    </p:spTree>
    <p:extLst>
      <p:ext uri="{BB962C8B-B14F-4D97-AF65-F5344CB8AC3E}">
        <p14:creationId xmlns:p14="http://schemas.microsoft.com/office/powerpoint/2010/main" val="923164088"/>
      </p:ext>
    </p:extLst>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0" y="6324600"/>
            <a:ext cx="8763000" cy="338554"/>
          </a:xfrm>
          <a:prstGeom prst="rect">
            <a:avLst/>
          </a:prstGeom>
          <a:noFill/>
        </p:spPr>
        <p:txBody>
          <a:bodyPr wrap="square" rtlCol="0">
            <a:spAutoFit/>
          </a:bodyPr>
          <a:lstStyle/>
          <a:p>
            <a:pPr algn="ctr"/>
            <a:r>
              <a:rPr lang="en-US" sz="1600" dirty="0">
                <a:solidFill>
                  <a:schemeClr val="tx1">
                    <a:lumMod val="95000"/>
                  </a:schemeClr>
                </a:solidFill>
              </a:rPr>
              <a:t>"Get Thee Behind Me, Satan!"  --  James </a:t>
            </a:r>
            <a:r>
              <a:rPr lang="en-US" sz="1600" dirty="0" err="1">
                <a:solidFill>
                  <a:schemeClr val="tx1">
                    <a:lumMod val="95000"/>
                  </a:schemeClr>
                </a:solidFill>
              </a:rPr>
              <a:t>Tissot</a:t>
            </a:r>
            <a:r>
              <a:rPr lang="en-US" sz="1600" dirty="0">
                <a:solidFill>
                  <a:schemeClr val="tx1">
                    <a:lumMod val="95000"/>
                  </a:schemeClr>
                </a:solidFill>
              </a:rPr>
              <a:t>, Brooklyn Museum, Brooklyn, NY</a:t>
            </a:r>
          </a:p>
        </p:txBody>
      </p:sp>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741716" y="228600"/>
            <a:ext cx="8735785" cy="5715001"/>
          </a:xfrm>
          <a:prstGeom prst="rect">
            <a:avLst/>
          </a:prstGeom>
        </p:spPr>
      </p:pic>
    </p:spTree>
    <p:extLst>
      <p:ext uri="{BB962C8B-B14F-4D97-AF65-F5344CB8AC3E}">
        <p14:creationId xmlns:p14="http://schemas.microsoft.com/office/powerpoint/2010/main" val="2561719392"/>
      </p:ext>
    </p:extLst>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8"/>
            <a:ext cx="7010400" cy="3416320"/>
          </a:xfrm>
          <a:prstGeom prst="rect">
            <a:avLst/>
          </a:prstGeom>
        </p:spPr>
        <p:txBody>
          <a:bodyPr wrap="square">
            <a:spAutoFit/>
          </a:bodyPr>
          <a:lstStyle/>
          <a:p>
            <a:r>
              <a:rPr lang="en-US" sz="3600" dirty="0"/>
              <a:t>Then Jesus told his disciples, "If any want to become my followers, let them deny themselves and take up their cross and follow me.</a:t>
            </a:r>
          </a:p>
          <a:p>
            <a:endParaRPr lang="en-US" sz="3600" dirty="0"/>
          </a:p>
          <a:p>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16:24</a:t>
            </a:r>
          </a:p>
        </p:txBody>
      </p:sp>
    </p:spTree>
    <p:extLst>
      <p:ext uri="{BB962C8B-B14F-4D97-AF65-F5344CB8AC3E}">
        <p14:creationId xmlns:p14="http://schemas.microsoft.com/office/powerpoint/2010/main" val="3378278219"/>
      </p:ext>
    </p:extLst>
  </p:cSld>
  <p:clrMapOvr>
    <a:masterClrMapping/>
  </p:clrMapOvr>
  <p:transition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953000"/>
            <a:ext cx="3048000" cy="1569660"/>
          </a:xfrm>
          <a:prstGeom prst="rect">
            <a:avLst/>
          </a:prstGeom>
          <a:noFill/>
        </p:spPr>
        <p:txBody>
          <a:bodyPr wrap="square" rtlCol="0">
            <a:spAutoFit/>
          </a:bodyPr>
          <a:lstStyle/>
          <a:p>
            <a:pPr algn="ctr"/>
            <a:r>
              <a:rPr lang="en-US" sz="1600" dirty="0">
                <a:solidFill>
                  <a:schemeClr val="tx1">
                    <a:lumMod val="95000"/>
                  </a:schemeClr>
                </a:solidFill>
              </a:rPr>
              <a:t>Jane Addams, established Hull-House in Chicago</a:t>
            </a:r>
          </a:p>
          <a:p>
            <a:pPr algn="ctr"/>
            <a:endParaRPr lang="en-US" sz="1600" dirty="0">
              <a:solidFill>
                <a:schemeClr val="tx1">
                  <a:lumMod val="95000"/>
                </a:schemeClr>
              </a:solidFill>
            </a:endParaRPr>
          </a:p>
          <a:p>
            <a:pPr algn="ctr"/>
            <a:r>
              <a:rPr lang="en-US" sz="1600" dirty="0">
                <a:solidFill>
                  <a:schemeClr val="tx1">
                    <a:lumMod val="95000"/>
                  </a:schemeClr>
                </a:solidFill>
              </a:rPr>
              <a:t>George de Forest Brush</a:t>
            </a:r>
          </a:p>
          <a:p>
            <a:pPr algn="ctr"/>
            <a:r>
              <a:rPr lang="en-US" sz="1600" dirty="0">
                <a:solidFill>
                  <a:schemeClr val="tx1">
                    <a:lumMod val="95000"/>
                  </a:schemeClr>
                </a:solidFill>
              </a:rPr>
              <a:t>Smithsonian American Art Museum, Washington, DC</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4014" y="6180"/>
            <a:ext cx="4753451" cy="6851821"/>
          </a:xfrm>
          <a:prstGeom prst="rect">
            <a:avLst/>
          </a:prstGeom>
        </p:spPr>
      </p:pic>
    </p:spTree>
    <p:extLst>
      <p:ext uri="{BB962C8B-B14F-4D97-AF65-F5344CB8AC3E}">
        <p14:creationId xmlns:p14="http://schemas.microsoft.com/office/powerpoint/2010/main" val="4287008975"/>
      </p:ext>
    </p:extLst>
  </p:cSld>
  <p:clrMapOvr>
    <a:masterClrMapping/>
  </p:clrMapOvr>
  <p:transition advTm="8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133600"/>
            <a:ext cx="7467600" cy="1754326"/>
          </a:xfrm>
          <a:prstGeom prst="rect">
            <a:avLst/>
          </a:prstGeom>
        </p:spPr>
        <p:txBody>
          <a:bodyPr wrap="square">
            <a:spAutoFit/>
          </a:bodyPr>
          <a:lstStyle/>
          <a:p>
            <a:r>
              <a:rPr lang="en-US" sz="3600" dirty="0"/>
              <a:t>For those who want to save their life will lose it, and those who lose their life for my sake will find it."</a:t>
            </a:r>
            <a:endParaRPr lang="en-US" sz="3600" dirty="0">
              <a:cs typeface="Arial" pitchFamily="34" charset="0"/>
            </a:endParaRPr>
          </a:p>
        </p:txBody>
      </p:sp>
      <p:sp>
        <p:nvSpPr>
          <p:cNvPr id="5" name="TextBox 4"/>
          <p:cNvSpPr txBox="1"/>
          <p:nvPr/>
        </p:nvSpPr>
        <p:spPr>
          <a:xfrm>
            <a:off x="58674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Matthew 16:25</a:t>
            </a:r>
          </a:p>
        </p:txBody>
      </p:sp>
    </p:spTree>
    <p:extLst>
      <p:ext uri="{BB962C8B-B14F-4D97-AF65-F5344CB8AC3E}">
        <p14:creationId xmlns:p14="http://schemas.microsoft.com/office/powerpoint/2010/main" val="1714553925"/>
      </p:ext>
    </p:extLst>
  </p:cSld>
  <p:clrMapOvr>
    <a:masterClrMapping/>
  </p:clrMapOvr>
  <p:transition advTm="8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5275184"/>
            <a:ext cx="2819400" cy="1354217"/>
          </a:xfrm>
          <a:prstGeom prst="rect">
            <a:avLst/>
          </a:prstGeom>
          <a:noFill/>
        </p:spPr>
        <p:txBody>
          <a:bodyPr wrap="square" rtlCol="0">
            <a:spAutoFit/>
          </a:bodyPr>
          <a:lstStyle/>
          <a:p>
            <a:pPr algn="ctr"/>
            <a:r>
              <a:rPr lang="en-US" sz="1600" dirty="0" err="1">
                <a:solidFill>
                  <a:schemeClr val="tx1">
                    <a:lumMod val="95000"/>
                  </a:schemeClr>
                </a:solidFill>
              </a:rPr>
              <a:t>Manche</a:t>
            </a:r>
            <a:r>
              <a:rPr lang="en-US" sz="1600" dirty="0">
                <a:solidFill>
                  <a:schemeClr val="tx1">
                    <a:lumMod val="95000"/>
                  </a:schemeClr>
                </a:solidFill>
              </a:rPr>
              <a:t> </a:t>
            </a:r>
            <a:r>
              <a:rPr lang="en-US" sz="1600" dirty="0" err="1">
                <a:solidFill>
                  <a:schemeClr val="tx1">
                    <a:lumMod val="95000"/>
                  </a:schemeClr>
                </a:solidFill>
              </a:rPr>
              <a:t>Masemola</a:t>
            </a:r>
            <a:endParaRPr lang="en-US" sz="1600" dirty="0">
              <a:solidFill>
                <a:schemeClr val="tx1">
                  <a:lumMod val="95000"/>
                </a:schemeClr>
              </a:solidFill>
            </a:endParaRPr>
          </a:p>
          <a:p>
            <a:pPr algn="ctr"/>
            <a:r>
              <a:rPr lang="en-US" sz="1600" dirty="0">
                <a:solidFill>
                  <a:schemeClr val="tx1">
                    <a:lumMod val="95000"/>
                  </a:schemeClr>
                </a:solidFill>
              </a:rPr>
              <a:t>South African Christian Martyr</a:t>
            </a:r>
          </a:p>
          <a:p>
            <a:pPr algn="ctr"/>
            <a:endParaRPr lang="en-US" sz="1600" dirty="0">
              <a:solidFill>
                <a:schemeClr val="tx1">
                  <a:lumMod val="95000"/>
                </a:schemeClr>
              </a:solidFill>
            </a:endParaRPr>
          </a:p>
          <a:p>
            <a:pPr algn="ctr"/>
            <a:r>
              <a:rPr lang="en-US" sz="1600" dirty="0">
                <a:solidFill>
                  <a:schemeClr val="tx1">
                    <a:lumMod val="95000"/>
                  </a:schemeClr>
                </a:solidFill>
              </a:rPr>
              <a:t>Westminster Abbey</a:t>
            </a:r>
          </a:p>
          <a:p>
            <a:pPr algn="ctr"/>
            <a:r>
              <a:rPr lang="en-US" sz="1600" dirty="0">
                <a:solidFill>
                  <a:schemeClr val="tx1">
                    <a:lumMod val="95000"/>
                  </a:schemeClr>
                </a:solidFill>
              </a:rPr>
              <a:t>London, England</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7600" y="127686"/>
            <a:ext cx="3276600" cy="6730314"/>
          </a:xfrm>
          <a:prstGeom prst="rect">
            <a:avLst/>
          </a:prstGeom>
        </p:spPr>
      </p:pic>
    </p:spTree>
    <p:extLst>
      <p:ext uri="{BB962C8B-B14F-4D97-AF65-F5344CB8AC3E}">
        <p14:creationId xmlns:p14="http://schemas.microsoft.com/office/powerpoint/2010/main" val="2754355153"/>
      </p:ext>
    </p:extLst>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0" y="4813518"/>
            <a:ext cx="3200400" cy="1815882"/>
          </a:xfrm>
          <a:prstGeom prst="rect">
            <a:avLst/>
          </a:prstGeom>
          <a:noFill/>
        </p:spPr>
        <p:txBody>
          <a:bodyPr wrap="square" rtlCol="0">
            <a:spAutoFit/>
          </a:bodyPr>
          <a:lstStyle/>
          <a:p>
            <a:pPr algn="ctr"/>
            <a:r>
              <a:rPr lang="en-US" sz="1600" dirty="0">
                <a:solidFill>
                  <a:schemeClr val="tx1">
                    <a:lumMod val="95000"/>
                  </a:schemeClr>
                </a:solidFill>
              </a:rPr>
              <a:t>Burning Bush</a:t>
            </a:r>
          </a:p>
          <a:p>
            <a:pPr algn="ctr"/>
            <a:endParaRPr lang="en-US" sz="1600" dirty="0">
              <a:solidFill>
                <a:schemeClr val="tx1">
                  <a:lumMod val="95000"/>
                </a:schemeClr>
              </a:solidFill>
            </a:endParaRPr>
          </a:p>
          <a:p>
            <a:pPr algn="ctr"/>
            <a:r>
              <a:rPr lang="en-US" sz="1600" dirty="0">
                <a:solidFill>
                  <a:schemeClr val="tx1">
                    <a:lumMod val="95000"/>
                  </a:schemeClr>
                </a:solidFill>
              </a:rPr>
              <a:t>Joe </a:t>
            </a:r>
            <a:r>
              <a:rPr lang="en-US" sz="1600" dirty="0" err="1">
                <a:solidFill>
                  <a:schemeClr val="tx1">
                    <a:lumMod val="95000"/>
                  </a:schemeClr>
                </a:solidFill>
              </a:rPr>
              <a:t>Schumaker</a:t>
            </a:r>
            <a:endParaRPr lang="en-US" sz="1600" dirty="0">
              <a:solidFill>
                <a:schemeClr val="tx1">
                  <a:lumMod val="95000"/>
                </a:schemeClr>
              </a:solidFill>
            </a:endParaRPr>
          </a:p>
          <a:p>
            <a:pPr algn="ctr"/>
            <a:endParaRPr lang="en-US" sz="1600" dirty="0">
              <a:solidFill>
                <a:schemeClr val="tx1">
                  <a:lumMod val="95000"/>
                </a:schemeClr>
              </a:solidFill>
            </a:endParaRPr>
          </a:p>
          <a:p>
            <a:pPr algn="ctr"/>
            <a:r>
              <a:rPr lang="en-US" sz="1600" dirty="0">
                <a:solidFill>
                  <a:schemeClr val="tx1">
                    <a:lumMod val="95000"/>
                  </a:schemeClr>
                </a:solidFill>
              </a:rPr>
              <a:t>An arrangement of leaves from Euonymus </a:t>
            </a:r>
            <a:r>
              <a:rPr lang="en-US" sz="1600" dirty="0" err="1">
                <a:solidFill>
                  <a:schemeClr val="tx1">
                    <a:lumMod val="95000"/>
                  </a:schemeClr>
                </a:solidFill>
              </a:rPr>
              <a:t>alatus</a:t>
            </a:r>
            <a:r>
              <a:rPr lang="en-US" sz="1600" dirty="0">
                <a:solidFill>
                  <a:schemeClr val="tx1">
                    <a:lumMod val="95000"/>
                  </a:schemeClr>
                </a:solidFill>
              </a:rPr>
              <a:t>, known as the "Burning Bush"</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2201" y="533400"/>
            <a:ext cx="4419601" cy="5860774"/>
          </a:xfrm>
          <a:prstGeom prst="rect">
            <a:avLst/>
          </a:prstGeom>
        </p:spPr>
      </p:pic>
    </p:spTree>
  </p:cSld>
  <p:clrMapOvr>
    <a:masterClrMapping/>
  </p:clrMapOvr>
  <p:transition advTm="8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839200" cy="57912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endParaRPr lang="en-US" sz="1400" dirty="0"/>
          </a:p>
          <a:p>
            <a:pPr>
              <a:buNone/>
            </a:pPr>
            <a:r>
              <a:rPr lang="en-US" sz="1400" dirty="0"/>
              <a:t>https://www.flickr.com/photos/jschumacher/6386697855</a:t>
            </a:r>
          </a:p>
          <a:p>
            <a:pPr>
              <a:buNone/>
            </a:pPr>
            <a:r>
              <a:rPr lang="en-US" sz="1400" dirty="0"/>
              <a:t>annettefortt.com – with permission</a:t>
            </a:r>
          </a:p>
          <a:p>
            <a:pPr>
              <a:buNone/>
            </a:pPr>
            <a:r>
              <a:rPr lang="en-US" sz="1400" dirty="0"/>
              <a:t>https://commons.wikimedia.org/wiki/File:Sojourner_truth_c1870.jpg</a:t>
            </a:r>
          </a:p>
          <a:p>
            <a:pPr>
              <a:buNone/>
            </a:pPr>
            <a:r>
              <a:rPr lang="en-US" sz="1400" dirty="0"/>
              <a:t>http://commons.wikimedia.org/wiki/File:Weltchronik_Fulda_Aa88_087r_detail.jpg</a:t>
            </a:r>
          </a:p>
          <a:p>
            <a:pPr>
              <a:buNone/>
            </a:pPr>
            <a:r>
              <a:rPr lang="en-US" sz="1400" dirty="0"/>
              <a:t>Estate of Frank Wesley, http://www.frankwesleyart.com/main_page.htm</a:t>
            </a:r>
          </a:p>
          <a:p>
            <a:pPr>
              <a:buNone/>
            </a:pPr>
            <a:r>
              <a:rPr lang="en-US" sz="1400" dirty="0"/>
              <a:t>https://commons.m.wikimedia.org/wiki/File:Alexej_von_Jawlensky_-_Meditation.jpg</a:t>
            </a:r>
          </a:p>
          <a:p>
            <a:pPr>
              <a:buNone/>
            </a:pPr>
            <a:r>
              <a:rPr lang="en-US" sz="1400" dirty="0"/>
              <a:t>https://commons.wikimedia.org/wiki/File:Winslow_Homer_-_Sunday_Morning_in_Virginia_-_Google_Art_Project.jpg</a:t>
            </a:r>
          </a:p>
          <a:p>
            <a:pPr>
              <a:buNone/>
            </a:pPr>
            <a:r>
              <a:rPr lang="en-US" sz="1400" dirty="0"/>
              <a:t>https://books.google.com/books?id=5VoEAAAAMBAJ&amp;printsec=frontcover&amp;dq=the+crisis+magazine+1939&amp;hl=en&amp;sa=X&amp;ved=0ahUKEwiy8rT1_d_QAhVL8WMKHWw1AKA4ChDoAQgZMAA#v=onepage&amp;q&amp;f=false</a:t>
            </a:r>
          </a:p>
          <a:p>
            <a:pPr>
              <a:buNone/>
            </a:pPr>
            <a:r>
              <a:rPr lang="fr-FR" sz="1400" dirty="0"/>
              <a:t>Mike </a:t>
            </a:r>
            <a:r>
              <a:rPr lang="fr-FR" sz="1400" dirty="0" err="1"/>
              <a:t>Moyers</a:t>
            </a:r>
            <a:r>
              <a:rPr lang="fr-FR" sz="1400" dirty="0"/>
              <a:t>, https://www.mikemoyersfineart.com/</a:t>
            </a:r>
            <a:endParaRPr lang="en-US" sz="1400" dirty="0"/>
          </a:p>
          <a:p>
            <a:pPr>
              <a:buNone/>
            </a:pPr>
            <a:r>
              <a:rPr lang="en-US" sz="1400" dirty="0"/>
              <a:t>https://www.flickr.com/photos/duckmarx/16090353529/</a:t>
            </a:r>
          </a:p>
          <a:p>
            <a:pPr>
              <a:buNone/>
            </a:pPr>
            <a:r>
              <a:rPr lang="en-US" sz="1400" dirty="0"/>
              <a:t>https://www.flickr.com/photos/paullew/16120011720 - Fr. Lawrence Lew</a:t>
            </a:r>
          </a:p>
          <a:p>
            <a:pPr>
              <a:buNone/>
            </a:pPr>
            <a:r>
              <a:rPr lang="en-US" sz="1400" dirty="0"/>
              <a:t>https://commons.wikimedia.org/wiki/File:Brooklyn_Museum_-_Get_Thee_Behind_Me_Satan_(R%C3%A9tire-toi_Satan)_-_James_Tissot.jpg</a:t>
            </a:r>
          </a:p>
          <a:p>
            <a:pPr>
              <a:buNone/>
            </a:pPr>
            <a:r>
              <a:rPr lang="en-US" sz="1400" dirty="0"/>
              <a:t>http://commons.wikimedia.org/wiki/File:Jane_Addams,_1906_by_George_de_Forest_Brush,_(3011183811).jpg</a:t>
            </a:r>
          </a:p>
          <a:p>
            <a:pPr>
              <a:buNone/>
            </a:pPr>
            <a:r>
              <a:rPr lang="en-US" sz="1400" dirty="0"/>
              <a:t>https://commons.wikimedia.org/wiki/File:WestminsterAbbey-Martyrs.jpg</a:t>
            </a:r>
          </a:p>
          <a:p>
            <a:pPr>
              <a:buNone/>
            </a:pPr>
            <a:endParaRPr lang="en-US" sz="1400" dirty="0"/>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a:p>
            <a:endParaRPr lang="en-US" sz="1400" dirty="0"/>
          </a:p>
        </p:txBody>
      </p:sp>
    </p:spTree>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057400"/>
            <a:ext cx="6705600" cy="1754326"/>
          </a:xfrm>
          <a:prstGeom prst="rect">
            <a:avLst/>
          </a:prstGeom>
        </p:spPr>
        <p:txBody>
          <a:bodyPr wrap="square">
            <a:spAutoFit/>
          </a:bodyPr>
          <a:lstStyle/>
          <a:p>
            <a:r>
              <a:rPr lang="en-US" sz="3600" dirty="0"/>
              <a:t>God called to him out of the bush, "Moses, Moses!" And he said, "Here I am."</a:t>
            </a:r>
            <a:endParaRPr lang="en-US" sz="3600" dirty="0">
              <a:cs typeface="Arial" pitchFamily="34" charset="0"/>
            </a:endParaRP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Exodus 3:4b</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486400"/>
            <a:ext cx="1828800" cy="1077218"/>
          </a:xfrm>
          <a:prstGeom prst="rect">
            <a:avLst/>
          </a:prstGeom>
          <a:noFill/>
        </p:spPr>
        <p:txBody>
          <a:bodyPr wrap="square" rtlCol="0">
            <a:spAutoFit/>
          </a:bodyPr>
          <a:lstStyle/>
          <a:p>
            <a:pPr algn="ctr"/>
            <a:r>
              <a:rPr lang="en-US" sz="1600" dirty="0">
                <a:solidFill>
                  <a:schemeClr val="tx1">
                    <a:lumMod val="95000"/>
                  </a:schemeClr>
                </a:solidFill>
              </a:rPr>
              <a:t>Burning Bush</a:t>
            </a:r>
          </a:p>
          <a:p>
            <a:pPr algn="ctr"/>
            <a:endParaRPr lang="en-US" sz="1600" dirty="0">
              <a:solidFill>
                <a:schemeClr val="tx1">
                  <a:lumMod val="95000"/>
                </a:schemeClr>
              </a:solidFill>
            </a:endParaRPr>
          </a:p>
          <a:p>
            <a:pPr algn="ctr"/>
            <a:r>
              <a:rPr lang="en-US" sz="1600" dirty="0">
                <a:solidFill>
                  <a:schemeClr val="tx1">
                    <a:lumMod val="95000"/>
                  </a:schemeClr>
                </a:solidFill>
              </a:rPr>
              <a:t>Annette </a:t>
            </a:r>
            <a:r>
              <a:rPr lang="en-US" sz="1600" dirty="0" err="1">
                <a:solidFill>
                  <a:schemeClr val="tx1">
                    <a:lumMod val="95000"/>
                  </a:schemeClr>
                </a:solidFill>
              </a:rPr>
              <a:t>Fortt</a:t>
            </a:r>
            <a:r>
              <a:rPr lang="en-US" sz="1600" dirty="0">
                <a:solidFill>
                  <a:schemeClr val="tx1">
                    <a:lumMod val="95000"/>
                  </a:schemeClr>
                </a:solidFill>
              </a:rPr>
              <a:t> Gandy</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38600" y="13370"/>
            <a:ext cx="6096000" cy="6844631"/>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05000"/>
            <a:ext cx="7467600" cy="2308324"/>
          </a:xfrm>
          <a:prstGeom prst="rect">
            <a:avLst/>
          </a:prstGeom>
        </p:spPr>
        <p:txBody>
          <a:bodyPr wrap="square">
            <a:spAutoFit/>
          </a:bodyPr>
          <a:lstStyle/>
          <a:p>
            <a:r>
              <a:rPr lang="en-US" sz="3600" dirty="0"/>
              <a:t>Then the LORD said, "I have observed the misery of my people … and I have come down to deliver them from the Egyptians …"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Exodus 3:7a, 8a</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181601"/>
            <a:ext cx="2514600" cy="1354217"/>
          </a:xfrm>
          <a:prstGeom prst="rect">
            <a:avLst/>
          </a:prstGeom>
          <a:noFill/>
        </p:spPr>
        <p:txBody>
          <a:bodyPr wrap="square" rtlCol="0">
            <a:spAutoFit/>
          </a:bodyPr>
          <a:lstStyle/>
          <a:p>
            <a:pPr algn="ctr"/>
            <a:r>
              <a:rPr lang="en-US" sz="1600" dirty="0">
                <a:solidFill>
                  <a:schemeClr val="tx1">
                    <a:lumMod val="95000"/>
                  </a:schemeClr>
                </a:solidFill>
              </a:rPr>
              <a:t>Sojourner Truth</a:t>
            </a:r>
          </a:p>
          <a:p>
            <a:pPr algn="ctr"/>
            <a:endParaRPr lang="en-US" sz="1600" dirty="0">
              <a:solidFill>
                <a:schemeClr val="tx1">
                  <a:lumMod val="95000"/>
                </a:schemeClr>
              </a:solidFill>
            </a:endParaRPr>
          </a:p>
          <a:p>
            <a:pPr algn="ctr"/>
            <a:r>
              <a:rPr lang="en-US" sz="1600" dirty="0">
                <a:solidFill>
                  <a:schemeClr val="tx1">
                    <a:lumMod val="95000"/>
                  </a:schemeClr>
                </a:solidFill>
              </a:rPr>
              <a:t>Smithsonian National Portrait Gallery, </a:t>
            </a:r>
          </a:p>
          <a:p>
            <a:pPr algn="ctr"/>
            <a:r>
              <a:rPr lang="en-US" sz="1600" dirty="0">
                <a:solidFill>
                  <a:schemeClr val="tx1">
                    <a:lumMod val="95000"/>
                  </a:schemeClr>
                </a:solidFill>
              </a:rPr>
              <a:t>Washington, DC</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201" y="685800"/>
            <a:ext cx="4832211" cy="5602366"/>
          </a:xfrm>
          <a:prstGeom prst="rect">
            <a:avLst/>
          </a:prstGeom>
        </p:spPr>
      </p:pic>
    </p:spTree>
    <p:extLst>
      <p:ext uri="{BB962C8B-B14F-4D97-AF65-F5344CB8AC3E}">
        <p14:creationId xmlns:p14="http://schemas.microsoft.com/office/powerpoint/2010/main" val="2433516433"/>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7467600" cy="1754326"/>
          </a:xfrm>
          <a:prstGeom prst="rect">
            <a:avLst/>
          </a:prstGeom>
        </p:spPr>
        <p:txBody>
          <a:bodyPr wrap="square">
            <a:spAutoFit/>
          </a:bodyPr>
          <a:lstStyle/>
          <a:p>
            <a:r>
              <a:rPr lang="en-US" sz="3600" dirty="0"/>
              <a:t>But Moses said to God, "If I come to the Israelites … and they ask me, 'What is his name?' what shall I say to them?</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Exodus 3:13ac</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399782"/>
            <a:ext cx="2362200" cy="1077218"/>
          </a:xfrm>
          <a:prstGeom prst="rect">
            <a:avLst/>
          </a:prstGeom>
          <a:noFill/>
        </p:spPr>
        <p:txBody>
          <a:bodyPr wrap="square" rtlCol="0">
            <a:spAutoFit/>
          </a:bodyPr>
          <a:lstStyle/>
          <a:p>
            <a:pPr algn="ctr"/>
            <a:r>
              <a:rPr lang="en-US" sz="1600" dirty="0">
                <a:solidFill>
                  <a:schemeClr val="tx1">
                    <a:lumMod val="95000"/>
                  </a:schemeClr>
                </a:solidFill>
              </a:rPr>
              <a:t>Burning Bush</a:t>
            </a:r>
          </a:p>
          <a:p>
            <a:pPr algn="ctr"/>
            <a:endParaRPr lang="en-US" sz="1600" dirty="0">
              <a:solidFill>
                <a:schemeClr val="tx1">
                  <a:lumMod val="95000"/>
                </a:schemeClr>
              </a:solidFill>
            </a:endParaRPr>
          </a:p>
          <a:p>
            <a:pPr algn="ctr"/>
            <a:r>
              <a:rPr lang="en-US" sz="1600" dirty="0">
                <a:solidFill>
                  <a:schemeClr val="tx1">
                    <a:lumMod val="95000"/>
                  </a:schemeClr>
                </a:solidFill>
              </a:rPr>
              <a:t>Rudolph von Ems </a:t>
            </a:r>
          </a:p>
          <a:p>
            <a:pPr algn="ctr"/>
            <a:r>
              <a:rPr lang="en-US" sz="1600" dirty="0">
                <a:solidFill>
                  <a:schemeClr val="tx1">
                    <a:lumMod val="95000"/>
                  </a:schemeClr>
                </a:solidFill>
              </a:rPr>
              <a:t>Fulda, Germany</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14801" y="76200"/>
            <a:ext cx="6435437" cy="6678284"/>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321</TotalTime>
  <Words>964</Words>
  <Application>Microsoft Office PowerPoint</Application>
  <PresentationFormat>Widescreen</PresentationFormat>
  <Paragraphs>100</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First Sunday after Christmas Day Year A</vt:lpstr>
      <vt:lpstr>Fourteenth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98</cp:revision>
  <dcterms:created xsi:type="dcterms:W3CDTF">2016-08-31T16:46:43Z</dcterms:created>
  <dcterms:modified xsi:type="dcterms:W3CDTF">2022-10-01T15:48:41Z</dcterms:modified>
</cp:coreProperties>
</file>