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405"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4" autoAdjust="0"/>
    <p:restoredTop sz="94354" autoAdjust="0"/>
  </p:normalViewPr>
  <p:slideViewPr>
    <p:cSldViewPr>
      <p:cViewPr varScale="1">
        <p:scale>
          <a:sx n="71" d="100"/>
          <a:sy n="71" d="100"/>
        </p:scale>
        <p:origin x="62" y="2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9/29/2022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53719"/>
            <a:ext cx="8458200" cy="1470025"/>
          </a:xfrm>
        </p:spPr>
        <p:txBody>
          <a:bodyPr>
            <a:noAutofit/>
          </a:bodyPr>
          <a:lstStyle/>
          <a:p>
            <a:r>
              <a:rPr lang="en-US" sz="9600" dirty="0"/>
              <a:t>Twelfth Sunday after Pentecost</a:t>
            </a:r>
          </a:p>
        </p:txBody>
      </p:sp>
      <p:sp>
        <p:nvSpPr>
          <p:cNvPr id="3" name="Subtitle 2"/>
          <p:cNvSpPr>
            <a:spLocks noGrp="1"/>
          </p:cNvSpPr>
          <p:nvPr>
            <p:ph type="subTitle" idx="1"/>
          </p:nvPr>
        </p:nvSpPr>
        <p:spPr>
          <a:xfrm>
            <a:off x="2819400" y="36576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911927" y="5042118"/>
            <a:ext cx="8382000" cy="1815882"/>
          </a:xfrm>
          <a:prstGeom prst="rect">
            <a:avLst/>
          </a:prstGeom>
        </p:spPr>
        <p:txBody>
          <a:bodyPr wrap="square">
            <a:spAutoFit/>
          </a:bodyPr>
          <a:lstStyle/>
          <a:p>
            <a:pPr algn="ctr"/>
            <a:r>
              <a:rPr lang="en-US" sz="2800" dirty="0"/>
              <a:t>Genesis 45:1-15 and Psalm 133</a:t>
            </a:r>
          </a:p>
          <a:p>
            <a:pPr algn="ctr"/>
            <a:r>
              <a:rPr lang="en-US" sz="2800" dirty="0"/>
              <a:t>Isaiah 56:1, 6-8 and Psalm 67  •  Romans 11:1-2a, 29-32  Matthew 15: (10-20), 21-28 </a:t>
            </a:r>
            <a:r>
              <a:rPr lang="fi-FI" sz="2800" dirty="0"/>
              <a:t>	</a:t>
            </a:r>
          </a:p>
          <a:p>
            <a:pPr algn="ct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209801"/>
            <a:ext cx="7467600" cy="1200329"/>
          </a:xfrm>
          <a:prstGeom prst="rect">
            <a:avLst/>
          </a:prstGeom>
        </p:spPr>
        <p:txBody>
          <a:bodyPr wrap="square">
            <a:spAutoFit/>
          </a:bodyPr>
          <a:lstStyle/>
          <a:p>
            <a:r>
              <a:rPr lang="en-US" sz="3600" dirty="0"/>
              <a:t>Thus says the LORD: Maintain justice, and do what is right …</a:t>
            </a:r>
            <a:endParaRPr lang="en-US" sz="3600" dirty="0">
              <a:cs typeface="Arial" pitchFamily="34" charset="0"/>
            </a:endParaRPr>
          </a:p>
        </p:txBody>
      </p:sp>
      <p:sp>
        <p:nvSpPr>
          <p:cNvPr id="5" name="TextBox 4"/>
          <p:cNvSpPr txBox="1"/>
          <p:nvPr/>
        </p:nvSpPr>
        <p:spPr>
          <a:xfrm>
            <a:off x="5791200" y="4191001"/>
            <a:ext cx="3352800" cy="461665"/>
          </a:xfrm>
          <a:prstGeom prst="rect">
            <a:avLst/>
          </a:prstGeom>
          <a:noFill/>
        </p:spPr>
        <p:txBody>
          <a:bodyPr wrap="square" rtlCol="0">
            <a:spAutoFit/>
          </a:bodyPr>
          <a:lstStyle/>
          <a:p>
            <a:pPr algn="ctr"/>
            <a:r>
              <a:rPr lang="en-US" sz="2400" dirty="0">
                <a:solidFill>
                  <a:schemeClr val="tx1">
                    <a:lumMod val="95000"/>
                  </a:schemeClr>
                </a:solidFill>
              </a:rPr>
              <a:t>Isaiah 56:1</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Philippine Movement for Climate Justice  --  International  Meeting, Cancun, Mexico</a:t>
            </a:r>
          </a:p>
        </p:txBody>
      </p:sp>
      <p:pic>
        <p:nvPicPr>
          <p:cNvPr id="2" name="Picture 1"/>
          <p:cNvPicPr>
            <a:picLocks noChangeAspect="1"/>
          </p:cNvPicPr>
          <p:nvPr/>
        </p:nvPicPr>
        <p:blipFill>
          <a:blip r:embed="rId2"/>
          <a:stretch>
            <a:fillRect/>
          </a:stretch>
        </p:blipFill>
        <p:spPr>
          <a:xfrm>
            <a:off x="1828801" y="304800"/>
            <a:ext cx="8563535" cy="5686722"/>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057400"/>
            <a:ext cx="7467600" cy="1754326"/>
          </a:xfrm>
          <a:prstGeom prst="rect">
            <a:avLst/>
          </a:prstGeom>
        </p:spPr>
        <p:txBody>
          <a:bodyPr wrap="square">
            <a:spAutoFit/>
          </a:bodyPr>
          <a:lstStyle/>
          <a:p>
            <a:r>
              <a:rPr lang="en-US" sz="3600" dirty="0"/>
              <a:t>Let the nations be glad and sing for joy, for you judge the peoples with equity and guide the nations upon earth.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67:4</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5715000"/>
            <a:ext cx="2057400" cy="954107"/>
          </a:xfrm>
          <a:prstGeom prst="rect">
            <a:avLst/>
          </a:prstGeom>
          <a:noFill/>
        </p:spPr>
        <p:txBody>
          <a:bodyPr wrap="square" rtlCol="0">
            <a:spAutoFit/>
          </a:bodyPr>
          <a:lstStyle/>
          <a:p>
            <a:pPr algn="ctr"/>
            <a:r>
              <a:rPr lang="en-US" sz="1400" dirty="0">
                <a:solidFill>
                  <a:schemeClr val="tx1">
                    <a:lumMod val="95000"/>
                  </a:schemeClr>
                </a:solidFill>
              </a:rPr>
              <a:t>A Mother's Love Holds the World</a:t>
            </a:r>
          </a:p>
          <a:p>
            <a:pPr algn="ctr"/>
            <a:endParaRPr lang="en-US" sz="1400" dirty="0">
              <a:solidFill>
                <a:schemeClr val="tx1">
                  <a:lumMod val="95000"/>
                </a:schemeClr>
              </a:solidFill>
            </a:endParaRPr>
          </a:p>
          <a:p>
            <a:pPr algn="ctr"/>
            <a:r>
              <a:rPr lang="en-US" sz="1400" dirty="0">
                <a:solidFill>
                  <a:schemeClr val="tx1">
                    <a:lumMod val="95000"/>
                  </a:schemeClr>
                </a:solidFill>
              </a:rPr>
              <a:t>Mary Jane Miller</a:t>
            </a:r>
          </a:p>
        </p:txBody>
      </p:sp>
      <p:pic>
        <p:nvPicPr>
          <p:cNvPr id="5" name="Picture 4">
            <a:extLst>
              <a:ext uri="{FF2B5EF4-FFF2-40B4-BE49-F238E27FC236}">
                <a16:creationId xmlns:a16="http://schemas.microsoft.com/office/drawing/2014/main" id="{79031C7A-C3B5-E5A7-0A78-C49CD47D59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6080" y="0"/>
            <a:ext cx="4697260"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514600"/>
            <a:ext cx="7467600" cy="1754326"/>
          </a:xfrm>
          <a:prstGeom prst="rect">
            <a:avLst/>
          </a:prstGeom>
        </p:spPr>
        <p:txBody>
          <a:bodyPr wrap="square">
            <a:spAutoFit/>
          </a:bodyPr>
          <a:lstStyle/>
          <a:p>
            <a:r>
              <a:rPr lang="en-US" sz="3600" dirty="0"/>
              <a:t>For the gifts and the calling of God</a:t>
            </a:r>
          </a:p>
          <a:p>
            <a:r>
              <a:rPr lang="en-US" sz="3600" dirty="0"/>
              <a:t>are irrevocable.</a:t>
            </a:r>
          </a:p>
          <a:p>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Romans 11:29</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4953000"/>
            <a:ext cx="1981200" cy="1631216"/>
          </a:xfrm>
          <a:prstGeom prst="rect">
            <a:avLst/>
          </a:prstGeom>
          <a:noFill/>
        </p:spPr>
        <p:txBody>
          <a:bodyPr wrap="square" rtlCol="0">
            <a:spAutoFit/>
          </a:bodyPr>
          <a:lstStyle/>
          <a:p>
            <a:pPr algn="ctr"/>
            <a:r>
              <a:rPr lang="en-US" sz="1600" dirty="0">
                <a:solidFill>
                  <a:schemeClr val="tx1">
                    <a:lumMod val="95000"/>
                  </a:schemeClr>
                </a:solidFill>
              </a:rPr>
              <a:t>"Hands" Cross </a:t>
            </a:r>
          </a:p>
          <a:p>
            <a:pPr algn="ctr"/>
            <a:endParaRPr lang="en-US" sz="1600" dirty="0">
              <a:solidFill>
                <a:schemeClr val="tx1">
                  <a:lumMod val="95000"/>
                </a:schemeClr>
              </a:solidFill>
            </a:endParaRPr>
          </a:p>
          <a:p>
            <a:pPr algn="ctr"/>
            <a:r>
              <a:rPr lang="en-US" sz="1600" dirty="0" err="1">
                <a:solidFill>
                  <a:schemeClr val="tx1">
                    <a:lumMod val="95000"/>
                  </a:schemeClr>
                </a:solidFill>
              </a:rPr>
              <a:t>Mulungwishi</a:t>
            </a:r>
            <a:r>
              <a:rPr lang="en-US" sz="1600" dirty="0">
                <a:solidFill>
                  <a:schemeClr val="tx1">
                    <a:lumMod val="95000"/>
                  </a:schemeClr>
                </a:solidFill>
              </a:rPr>
              <a:t> Chapel, </a:t>
            </a:r>
            <a:r>
              <a:rPr lang="en-US" sz="1600" dirty="0" err="1">
                <a:solidFill>
                  <a:schemeClr val="tx1">
                    <a:lumMod val="95000"/>
                  </a:schemeClr>
                </a:solidFill>
              </a:rPr>
              <a:t>Mulungwishi</a:t>
            </a:r>
            <a:r>
              <a:rPr lang="en-US" sz="1600" dirty="0">
                <a:solidFill>
                  <a:schemeClr val="tx1">
                    <a:lumMod val="95000"/>
                  </a:schemeClr>
                </a:solidFill>
              </a:rPr>
              <a:t>, </a:t>
            </a:r>
          </a:p>
          <a:p>
            <a:pPr algn="ctr"/>
            <a:r>
              <a:rPr lang="en-US" sz="1600" dirty="0">
                <a:solidFill>
                  <a:schemeClr val="tx1">
                    <a:lumMod val="95000"/>
                  </a:schemeClr>
                </a:solidFill>
              </a:rPr>
              <a:t>Democratic Republic of Congo</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3950" y="0"/>
            <a:ext cx="4286250" cy="68580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862322"/>
          </a:xfrm>
          <a:prstGeom prst="rect">
            <a:avLst/>
          </a:prstGeom>
        </p:spPr>
        <p:txBody>
          <a:bodyPr wrap="square">
            <a:spAutoFit/>
          </a:bodyPr>
          <a:lstStyle/>
          <a:p>
            <a:r>
              <a:rPr lang="en-US" sz="3600" dirty="0"/>
              <a:t>Then he called the crowd to him and said … "Listen and understand:</a:t>
            </a:r>
          </a:p>
          <a:p>
            <a:r>
              <a:rPr lang="en-US" sz="3600" dirty="0"/>
              <a:t>it is not what goes into the mouth that defiles a person, but … what comes out of the mouth … "</a:t>
            </a:r>
            <a:endParaRPr lang="en-US" sz="3600" dirty="0">
              <a:cs typeface="Arial" pitchFamily="34" charset="0"/>
            </a:endParaRPr>
          </a:p>
        </p:txBody>
      </p:sp>
      <p:sp>
        <p:nvSpPr>
          <p:cNvPr id="5" name="TextBox 4"/>
          <p:cNvSpPr txBox="1"/>
          <p:nvPr/>
        </p:nvSpPr>
        <p:spPr>
          <a:xfrm>
            <a:off x="6096000" y="4953001"/>
            <a:ext cx="3352800" cy="461665"/>
          </a:xfrm>
          <a:prstGeom prst="rect">
            <a:avLst/>
          </a:prstGeom>
          <a:noFill/>
        </p:spPr>
        <p:txBody>
          <a:bodyPr wrap="square" rtlCol="0">
            <a:spAutoFit/>
          </a:bodyPr>
          <a:lstStyle/>
          <a:p>
            <a:pPr algn="ctr"/>
            <a:r>
              <a:rPr lang="en-US" sz="2400" dirty="0">
                <a:solidFill>
                  <a:schemeClr val="tx1">
                    <a:lumMod val="95000"/>
                  </a:schemeClr>
                </a:solidFill>
              </a:rPr>
              <a:t>Matthew 15:10-11</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Guarding Words and Action  --  Stephen </a:t>
            </a:r>
            <a:r>
              <a:rPr lang="en-US" sz="1600" dirty="0" err="1">
                <a:solidFill>
                  <a:schemeClr val="tx1">
                    <a:lumMod val="95000"/>
                  </a:schemeClr>
                </a:solidFill>
              </a:rPr>
              <a:t>Poff</a:t>
            </a:r>
            <a:endParaRPr lang="en-US" sz="1600" dirty="0">
              <a:solidFill>
                <a:schemeClr val="tx1">
                  <a:lumMod val="95000"/>
                </a:schemeClr>
              </a:solidFill>
            </a:endParaRPr>
          </a:p>
        </p:txBody>
      </p:sp>
      <p:pic>
        <p:nvPicPr>
          <p:cNvPr id="2" name="Picture 1"/>
          <p:cNvPicPr>
            <a:picLocks noChangeAspect="1"/>
          </p:cNvPicPr>
          <p:nvPr/>
        </p:nvPicPr>
        <p:blipFill>
          <a:blip r:embed="rId2"/>
          <a:stretch>
            <a:fillRect/>
          </a:stretch>
        </p:blipFill>
        <p:spPr>
          <a:xfrm>
            <a:off x="1499874" y="1143000"/>
            <a:ext cx="9168127" cy="43434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693545"/>
            <a:ext cx="7467600" cy="3416320"/>
          </a:xfrm>
          <a:prstGeom prst="rect">
            <a:avLst/>
          </a:prstGeom>
        </p:spPr>
        <p:txBody>
          <a:bodyPr wrap="square">
            <a:spAutoFit/>
          </a:bodyPr>
          <a:lstStyle/>
          <a:p>
            <a:r>
              <a:rPr lang="en-US" sz="3600" dirty="0"/>
              <a:t>Just then a Canaanite woman … came out and started shouting, </a:t>
            </a:r>
          </a:p>
          <a:p>
            <a:r>
              <a:rPr lang="en-US" sz="3600" dirty="0"/>
              <a:t>"Have mercy on me, Lord, Son of David; my daughter is tormented by a demon."</a:t>
            </a:r>
          </a:p>
          <a:p>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15:22</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6324600"/>
            <a:ext cx="8382000" cy="338554"/>
          </a:xfrm>
          <a:prstGeom prst="rect">
            <a:avLst/>
          </a:prstGeom>
          <a:noFill/>
        </p:spPr>
        <p:txBody>
          <a:bodyPr wrap="square" rtlCol="0">
            <a:spAutoFit/>
          </a:bodyPr>
          <a:lstStyle/>
          <a:p>
            <a:pPr algn="ctr"/>
            <a:r>
              <a:rPr lang="en-US" sz="1600" dirty="0">
                <a:solidFill>
                  <a:schemeClr val="tx1">
                    <a:lumMod val="95000"/>
                  </a:schemeClr>
                </a:solidFill>
              </a:rPr>
              <a:t>Christ and the Canaanite Woman  --  </a:t>
            </a:r>
            <a:r>
              <a:rPr lang="en-US" sz="1600" dirty="0" err="1">
                <a:solidFill>
                  <a:schemeClr val="tx1">
                    <a:lumMod val="95000"/>
                  </a:schemeClr>
                </a:solidFill>
              </a:rPr>
              <a:t>Limbourg</a:t>
            </a:r>
            <a:r>
              <a:rPr lang="en-US" sz="1600" dirty="0">
                <a:solidFill>
                  <a:schemeClr val="tx1">
                    <a:lumMod val="95000"/>
                  </a:schemeClr>
                </a:solidFill>
              </a:rPr>
              <a:t> Brothers, </a:t>
            </a:r>
            <a:r>
              <a:rPr lang="en-US" sz="1600" dirty="0" err="1">
                <a:solidFill>
                  <a:schemeClr val="tx1">
                    <a:lumMod val="95000"/>
                  </a:schemeClr>
                </a:solidFill>
              </a:rPr>
              <a:t>Musee</a:t>
            </a:r>
            <a:r>
              <a:rPr lang="en-US" sz="1600" dirty="0">
                <a:solidFill>
                  <a:schemeClr val="tx1">
                    <a:lumMod val="95000"/>
                  </a:schemeClr>
                </a:solidFill>
              </a:rPr>
              <a:t> Conde, Chantilly, France</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7000" y="304800"/>
            <a:ext cx="7010400" cy="5582354"/>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Then Joseph said to his brothers, "Come closer to me. I am your brother, Joseph, whom you sold into Egypt …</a:t>
            </a:r>
            <a:endParaRPr lang="en-US" sz="3600" dirty="0">
              <a:cs typeface="Arial" pitchFamily="34" charset="0"/>
            </a:endParaRPr>
          </a:p>
        </p:txBody>
      </p:sp>
      <p:sp>
        <p:nvSpPr>
          <p:cNvPr id="4" name="TextBox 3"/>
          <p:cNvSpPr txBox="1"/>
          <p:nvPr/>
        </p:nvSpPr>
        <p:spPr>
          <a:xfrm>
            <a:off x="5715000" y="4267201"/>
            <a:ext cx="3352800" cy="461665"/>
          </a:xfrm>
          <a:prstGeom prst="rect">
            <a:avLst/>
          </a:prstGeom>
          <a:noFill/>
        </p:spPr>
        <p:txBody>
          <a:bodyPr wrap="square" rtlCol="0">
            <a:spAutoFit/>
          </a:bodyPr>
          <a:lstStyle/>
          <a:p>
            <a:pPr algn="ctr"/>
            <a:r>
              <a:rPr lang="en-US" sz="2400" dirty="0">
                <a:solidFill>
                  <a:schemeClr val="tx1">
                    <a:lumMod val="95000"/>
                  </a:schemeClr>
                </a:solidFill>
              </a:rPr>
              <a:t>Genesis 45:4</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438401"/>
            <a:ext cx="7467600" cy="1200329"/>
          </a:xfrm>
          <a:prstGeom prst="rect">
            <a:avLst/>
          </a:prstGeom>
        </p:spPr>
        <p:txBody>
          <a:bodyPr wrap="square">
            <a:spAutoFit/>
          </a:bodyPr>
          <a:lstStyle/>
          <a:p>
            <a:r>
              <a:rPr lang="en-US" sz="3600" dirty="0"/>
              <a:t>… she came and knelt before him, saying, "Lord, help me."</a:t>
            </a:r>
          </a:p>
        </p:txBody>
      </p:sp>
      <p:sp>
        <p:nvSpPr>
          <p:cNvPr id="5" name="TextBox 4"/>
          <p:cNvSpPr txBox="1"/>
          <p:nvPr/>
        </p:nvSpPr>
        <p:spPr>
          <a:xfrm>
            <a:off x="5943600" y="4267201"/>
            <a:ext cx="3352800" cy="461665"/>
          </a:xfrm>
          <a:prstGeom prst="rect">
            <a:avLst/>
          </a:prstGeom>
          <a:noFill/>
        </p:spPr>
        <p:txBody>
          <a:bodyPr wrap="square" rtlCol="0">
            <a:spAutoFit/>
          </a:bodyPr>
          <a:lstStyle/>
          <a:p>
            <a:pPr algn="ctr"/>
            <a:r>
              <a:rPr lang="en-US" sz="2400" dirty="0">
                <a:solidFill>
                  <a:schemeClr val="tx1">
                    <a:lumMod val="95000"/>
                  </a:schemeClr>
                </a:solidFill>
              </a:rPr>
              <a:t>Matthew 15:25</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6327" y="5486400"/>
            <a:ext cx="2329873" cy="1077218"/>
          </a:xfrm>
          <a:prstGeom prst="rect">
            <a:avLst/>
          </a:prstGeom>
          <a:noFill/>
        </p:spPr>
        <p:txBody>
          <a:bodyPr wrap="square" rtlCol="0">
            <a:spAutoFit/>
          </a:bodyPr>
          <a:lstStyle/>
          <a:p>
            <a:pPr algn="ctr"/>
            <a:r>
              <a:rPr lang="en-US" sz="1600" dirty="0">
                <a:solidFill>
                  <a:schemeClr val="tx1">
                    <a:lumMod val="95000"/>
                  </a:schemeClr>
                </a:solidFill>
              </a:rPr>
              <a:t>The Daughter of the Canaanite Woman</a:t>
            </a:r>
          </a:p>
          <a:p>
            <a:pPr algn="ctr"/>
            <a:endParaRPr lang="en-US" sz="1600" dirty="0">
              <a:solidFill>
                <a:schemeClr val="tx1">
                  <a:lumMod val="95000"/>
                </a:schemeClr>
              </a:solidFill>
            </a:endParaRPr>
          </a:p>
          <a:p>
            <a:pPr algn="ctr"/>
            <a:r>
              <a:rPr lang="en-US" sz="1600" dirty="0">
                <a:solidFill>
                  <a:schemeClr val="tx1">
                    <a:lumMod val="95000"/>
                  </a:schemeClr>
                </a:solidFill>
              </a:rPr>
              <a:t>Peter Koenig</a:t>
            </a:r>
          </a:p>
        </p:txBody>
      </p:sp>
      <p:pic>
        <p:nvPicPr>
          <p:cNvPr id="5" name="Picture 4">
            <a:extLst>
              <a:ext uri="{FF2B5EF4-FFF2-40B4-BE49-F238E27FC236}">
                <a16:creationId xmlns:a16="http://schemas.microsoft.com/office/drawing/2014/main" id="{5D0830DB-7E69-D862-E03E-A921E2BE6F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00" y="0"/>
            <a:ext cx="6157576" cy="6858000"/>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 Jesus answered her, "Woman, great is your faith! Let it be done for you as you wish." And her daughter was healed instantly.</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15:28</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5334001"/>
            <a:ext cx="3657600" cy="1354217"/>
          </a:xfrm>
          <a:prstGeom prst="rect">
            <a:avLst/>
          </a:prstGeom>
          <a:noFill/>
        </p:spPr>
        <p:txBody>
          <a:bodyPr wrap="square" rtlCol="0">
            <a:spAutoFit/>
          </a:bodyPr>
          <a:lstStyle/>
          <a:p>
            <a:pPr algn="ctr"/>
            <a:r>
              <a:rPr lang="en-US" sz="1600" dirty="0">
                <a:solidFill>
                  <a:schemeClr val="tx1">
                    <a:lumMod val="95000"/>
                  </a:schemeClr>
                </a:solidFill>
              </a:rPr>
              <a:t>Christ and the Canaanite Woman</a:t>
            </a:r>
          </a:p>
          <a:p>
            <a:pPr algn="ctr"/>
            <a:endParaRPr lang="en-US" sz="1600" dirty="0">
              <a:solidFill>
                <a:schemeClr val="tx1">
                  <a:lumMod val="95000"/>
                </a:schemeClr>
              </a:solidFill>
            </a:endParaRPr>
          </a:p>
          <a:p>
            <a:pPr algn="ctr"/>
            <a:r>
              <a:rPr lang="en-US" sz="1600" dirty="0" err="1">
                <a:solidFill>
                  <a:schemeClr val="tx1">
                    <a:lumMod val="95000"/>
                  </a:schemeClr>
                </a:solidFill>
              </a:rPr>
              <a:t>Ilyas</a:t>
            </a:r>
            <a:r>
              <a:rPr lang="en-US" sz="1600" dirty="0">
                <a:solidFill>
                  <a:schemeClr val="tx1">
                    <a:lumMod val="95000"/>
                  </a:schemeClr>
                </a:solidFill>
              </a:rPr>
              <a:t> </a:t>
            </a:r>
            <a:r>
              <a:rPr lang="en-US" sz="1600" dirty="0" err="1">
                <a:solidFill>
                  <a:schemeClr val="tx1">
                    <a:lumMod val="95000"/>
                  </a:schemeClr>
                </a:solidFill>
              </a:rPr>
              <a:t>Basim</a:t>
            </a:r>
            <a:r>
              <a:rPr lang="en-US" sz="1600" dirty="0">
                <a:solidFill>
                  <a:schemeClr val="tx1">
                    <a:lumMod val="95000"/>
                  </a:schemeClr>
                </a:solidFill>
              </a:rPr>
              <a:t> </a:t>
            </a:r>
            <a:r>
              <a:rPr lang="en-US" sz="1600" dirty="0" err="1">
                <a:solidFill>
                  <a:schemeClr val="tx1">
                    <a:lumMod val="95000"/>
                  </a:schemeClr>
                </a:solidFill>
              </a:rPr>
              <a:t>Khuri</a:t>
            </a:r>
            <a:r>
              <a:rPr lang="en-US" sz="1600" dirty="0">
                <a:solidFill>
                  <a:schemeClr val="tx1">
                    <a:lumMod val="95000"/>
                  </a:schemeClr>
                </a:solidFill>
              </a:rPr>
              <a:t> </a:t>
            </a:r>
            <a:r>
              <a:rPr lang="en-US" sz="1600" dirty="0" err="1">
                <a:solidFill>
                  <a:schemeClr val="tx1">
                    <a:lumMod val="95000"/>
                  </a:schemeClr>
                </a:solidFill>
              </a:rPr>
              <a:t>Bazzi</a:t>
            </a:r>
            <a:r>
              <a:rPr lang="en-US" sz="1600" dirty="0">
                <a:solidFill>
                  <a:schemeClr val="tx1">
                    <a:lumMod val="95000"/>
                  </a:schemeClr>
                </a:solidFill>
              </a:rPr>
              <a:t> </a:t>
            </a:r>
            <a:r>
              <a:rPr lang="en-US" sz="1600" dirty="0" err="1">
                <a:solidFill>
                  <a:schemeClr val="tx1">
                    <a:lumMod val="95000"/>
                  </a:schemeClr>
                </a:solidFill>
              </a:rPr>
              <a:t>Rahib</a:t>
            </a:r>
            <a:endParaRPr lang="en-US" sz="1600" dirty="0">
              <a:solidFill>
                <a:schemeClr val="tx1">
                  <a:lumMod val="95000"/>
                </a:schemeClr>
              </a:solidFill>
            </a:endParaRPr>
          </a:p>
          <a:p>
            <a:pPr algn="ctr"/>
            <a:r>
              <a:rPr lang="en-US" sz="1600" dirty="0">
                <a:solidFill>
                  <a:schemeClr val="tx1">
                    <a:lumMod val="95000"/>
                  </a:schemeClr>
                </a:solidFill>
              </a:rPr>
              <a:t>Walters Art Museum</a:t>
            </a:r>
          </a:p>
          <a:p>
            <a:pPr algn="ctr"/>
            <a:r>
              <a:rPr lang="en-US" sz="1600" dirty="0">
                <a:solidFill>
                  <a:schemeClr val="tx1">
                    <a:lumMod val="95000"/>
                  </a:schemeClr>
                </a:solidFill>
              </a:rPr>
              <a:t>Baltimore, MD</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91200" y="53320"/>
            <a:ext cx="4114800" cy="6789957"/>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https://www.flickr.com/photos/overton_cat/5751959348/</a:t>
            </a:r>
          </a:p>
          <a:p>
            <a:pPr>
              <a:buNone/>
            </a:pPr>
            <a:r>
              <a:rPr lang="en-US" sz="1600" dirty="0"/>
              <a:t>http://commons.wikimedia.org/wiki/File:Peter_von_Cornelius_004.jpg</a:t>
            </a:r>
          </a:p>
          <a:p>
            <a:pPr>
              <a:buNone/>
            </a:pPr>
            <a:r>
              <a:rPr lang="en-US" sz="1600" dirty="0"/>
              <a:t>http://commons.wikimedia.org/wiki/File:Peter_von_Cornelius_004.jpg</a:t>
            </a:r>
          </a:p>
          <a:p>
            <a:pPr>
              <a:buNone/>
            </a:pPr>
            <a:r>
              <a:rPr lang="en-US" sz="1600" dirty="0"/>
              <a:t>https://commons.wikimedia.org/wiki/File:Watercolor-baobab-tree-with-people-group-painting-by-frits-ahlefeldt.jpg</a:t>
            </a:r>
          </a:p>
          <a:p>
            <a:pPr>
              <a:buNone/>
            </a:pPr>
            <a:r>
              <a:rPr lang="en-US" sz="1600" dirty="0"/>
              <a:t>https://www.flickr.com/photos/foei/5226217052</a:t>
            </a:r>
          </a:p>
          <a:p>
            <a:pPr>
              <a:buNone/>
            </a:pPr>
            <a:r>
              <a:rPr lang="en-US" sz="1600" dirty="0"/>
              <a:t>https://www.millericons.com/</a:t>
            </a:r>
          </a:p>
          <a:p>
            <a:pPr>
              <a:buNone/>
            </a:pPr>
            <a:r>
              <a:rPr lang="en-US" sz="1600" dirty="0"/>
              <a:t>https://www.flickr.com/photos/umccongo/2051227883</a:t>
            </a:r>
          </a:p>
          <a:p>
            <a:pPr>
              <a:buNone/>
            </a:pPr>
            <a:r>
              <a:rPr lang="en-US" sz="1600" dirty="0"/>
              <a:t>http://www.flickr.com/photos/stephenpoff/3530640841/</a:t>
            </a:r>
          </a:p>
          <a:p>
            <a:pPr>
              <a:buNone/>
            </a:pPr>
            <a:r>
              <a:rPr lang="en-US" sz="1600" dirty="0"/>
              <a:t>http://commons.wikimedia.org/wiki/File:Folio_164r_-_The_Canaanite_Woman.jpg</a:t>
            </a:r>
          </a:p>
          <a:p>
            <a:pPr>
              <a:buNone/>
            </a:pPr>
            <a:r>
              <a:rPr lang="en-US" sz="1600" dirty="0"/>
              <a:t>http://americanart.si.edu/collections/search/artwork/?id=26809</a:t>
            </a:r>
          </a:p>
          <a:p>
            <a:pPr>
              <a:buNone/>
            </a:pPr>
            <a:r>
              <a:rPr lang="en-US" sz="1600" dirty="0"/>
              <a:t>http://commons.wikimedia.org/wiki/File:Ilyas_Basim_Khuri_Bazzi_Rahib_-_Jesus_and_the_Canaanite_Woman_-_Walters_W59243A_-_Full_Page.jpg</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600" dirty="0"/>
          </a:p>
          <a:p>
            <a:endParaRPr lang="en-US" sz="1600" dirty="0"/>
          </a:p>
          <a:p>
            <a:endParaRPr lang="en-US" sz="16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Joseph Meets His Brothers  --  Choirstall woodcarving, Amiens Cathedral</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33938" y="2310"/>
            <a:ext cx="9134063" cy="6205993"/>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 do not be distressed or angry with yourselves, because you sold me … it was not you who sent me here, but God."</a:t>
            </a:r>
            <a:endParaRPr lang="en-US" sz="3600" dirty="0">
              <a:cs typeface="Arial" pitchFamily="34" charset="0"/>
            </a:endParaRPr>
          </a:p>
        </p:txBody>
      </p:sp>
      <p:sp>
        <p:nvSpPr>
          <p:cNvPr id="5" name="TextBox 4"/>
          <p:cNvSpPr txBox="1"/>
          <p:nvPr/>
        </p:nvSpPr>
        <p:spPr>
          <a:xfrm>
            <a:off x="5867400" y="4495801"/>
            <a:ext cx="3352800" cy="461665"/>
          </a:xfrm>
          <a:prstGeom prst="rect">
            <a:avLst/>
          </a:prstGeom>
          <a:noFill/>
        </p:spPr>
        <p:txBody>
          <a:bodyPr wrap="square" rtlCol="0">
            <a:spAutoFit/>
          </a:bodyPr>
          <a:lstStyle/>
          <a:p>
            <a:pPr algn="ctr"/>
            <a:r>
              <a:rPr lang="en-US" sz="2400" dirty="0">
                <a:solidFill>
                  <a:schemeClr val="tx1">
                    <a:lumMod val="95000"/>
                  </a:schemeClr>
                </a:solidFill>
              </a:rPr>
              <a:t>Genesis 45:8</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648201"/>
            <a:ext cx="2286000" cy="1846659"/>
          </a:xfrm>
          <a:prstGeom prst="rect">
            <a:avLst/>
          </a:prstGeom>
          <a:noFill/>
        </p:spPr>
        <p:txBody>
          <a:bodyPr wrap="square" rtlCol="0">
            <a:spAutoFit/>
          </a:bodyPr>
          <a:lstStyle/>
          <a:p>
            <a:pPr algn="ctr"/>
            <a:r>
              <a:rPr lang="en-US" sz="1600" dirty="0">
                <a:solidFill>
                  <a:schemeClr val="tx1">
                    <a:lumMod val="95000"/>
                  </a:schemeClr>
                </a:solidFill>
              </a:rPr>
              <a:t>Joseph Welcomes his Brothers (detail)</a:t>
            </a:r>
          </a:p>
          <a:p>
            <a:pPr algn="ctr"/>
            <a:endParaRPr lang="en-US" sz="1600" dirty="0">
              <a:solidFill>
                <a:schemeClr val="tx1">
                  <a:lumMod val="95000"/>
                </a:schemeClr>
              </a:solidFill>
            </a:endParaRPr>
          </a:p>
          <a:p>
            <a:pPr algn="ctr"/>
            <a:r>
              <a:rPr lang="en-US" sz="1600" dirty="0">
                <a:solidFill>
                  <a:schemeClr val="tx1">
                    <a:lumMod val="95000"/>
                  </a:schemeClr>
                </a:solidFill>
              </a:rPr>
              <a:t>Peter von Cornelius Deutsche </a:t>
            </a:r>
            <a:r>
              <a:rPr lang="en-US" sz="1600" dirty="0" err="1">
                <a:solidFill>
                  <a:schemeClr val="tx1">
                    <a:lumMod val="95000"/>
                  </a:schemeClr>
                </a:solidFill>
              </a:rPr>
              <a:t>Akademie</a:t>
            </a:r>
            <a:r>
              <a:rPr lang="en-US" sz="1600" dirty="0">
                <a:solidFill>
                  <a:schemeClr val="tx1">
                    <a:lumMod val="95000"/>
                  </a:schemeClr>
                </a:solidFill>
              </a:rPr>
              <a:t> Villa Massimo </a:t>
            </a:r>
          </a:p>
          <a:p>
            <a:pPr algn="ctr"/>
            <a:r>
              <a:rPr lang="en-US" sz="1600" dirty="0">
                <a:solidFill>
                  <a:schemeClr val="tx1">
                    <a:lumMod val="95000"/>
                  </a:schemeClr>
                </a:solidFill>
              </a:rPr>
              <a:t>Rome, Italy</a:t>
            </a:r>
          </a:p>
        </p:txBody>
      </p:sp>
      <p:pic>
        <p:nvPicPr>
          <p:cNvPr id="2" name="Picture 1"/>
          <p:cNvPicPr>
            <a:picLocks noChangeAspect="1"/>
          </p:cNvPicPr>
          <p:nvPr/>
        </p:nvPicPr>
        <p:blipFill>
          <a:blip r:embed="rId2"/>
          <a:stretch>
            <a:fillRect/>
          </a:stretch>
        </p:blipFill>
        <p:spPr>
          <a:xfrm>
            <a:off x="4724400" y="53673"/>
            <a:ext cx="5257800" cy="6812162"/>
          </a:xfrm>
          <a:prstGeom prst="rect">
            <a:avLst/>
          </a:prstGeom>
        </p:spPr>
      </p:pic>
    </p:spTree>
    <p:extLst>
      <p:ext uri="{BB962C8B-B14F-4D97-AF65-F5344CB8AC3E}">
        <p14:creationId xmlns:p14="http://schemas.microsoft.com/office/powerpoint/2010/main" val="2979429848"/>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862322"/>
          </a:xfrm>
          <a:prstGeom prst="rect">
            <a:avLst/>
          </a:prstGeom>
        </p:spPr>
        <p:txBody>
          <a:bodyPr wrap="square">
            <a:spAutoFit/>
          </a:bodyPr>
          <a:lstStyle/>
          <a:p>
            <a:r>
              <a:rPr lang="en-US" sz="3600" dirty="0"/>
              <a:t>Then he fell upon his brother Benjamin's neck and wept, while Benjamin wept upon his neck. And he kissed all his brothers and wept upon them.  </a:t>
            </a:r>
            <a:endParaRPr lang="en-US" sz="3600" dirty="0">
              <a:cs typeface="Arial" pitchFamily="34" charset="0"/>
            </a:endParaRPr>
          </a:p>
        </p:txBody>
      </p:sp>
      <p:sp>
        <p:nvSpPr>
          <p:cNvPr id="5" name="TextBox 4"/>
          <p:cNvSpPr txBox="1"/>
          <p:nvPr/>
        </p:nvSpPr>
        <p:spPr>
          <a:xfrm>
            <a:off x="6096000" y="5029201"/>
            <a:ext cx="3352800" cy="461665"/>
          </a:xfrm>
          <a:prstGeom prst="rect">
            <a:avLst/>
          </a:prstGeom>
          <a:noFill/>
        </p:spPr>
        <p:txBody>
          <a:bodyPr wrap="square" rtlCol="0">
            <a:spAutoFit/>
          </a:bodyPr>
          <a:lstStyle/>
          <a:p>
            <a:pPr algn="ctr"/>
            <a:r>
              <a:rPr lang="en-US" sz="2400" dirty="0">
                <a:solidFill>
                  <a:schemeClr val="tx1">
                    <a:lumMod val="95000"/>
                  </a:schemeClr>
                </a:solidFill>
              </a:rPr>
              <a:t>Genesis 45:14</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7"/>
            <a:ext cx="8763000" cy="307777"/>
          </a:xfrm>
          <a:prstGeom prst="rect">
            <a:avLst/>
          </a:prstGeom>
          <a:noFill/>
        </p:spPr>
        <p:txBody>
          <a:bodyPr wrap="square" rtlCol="0">
            <a:spAutoFit/>
          </a:bodyPr>
          <a:lstStyle/>
          <a:p>
            <a:pPr algn="ctr"/>
            <a:r>
              <a:rPr lang="en-US" sz="1400" dirty="0">
                <a:solidFill>
                  <a:schemeClr val="tx1">
                    <a:lumMod val="95000"/>
                  </a:schemeClr>
                </a:solidFill>
              </a:rPr>
              <a:t>Joseph Embraces His Brothers  --  Peter von Cornelius, Deutsche </a:t>
            </a:r>
            <a:r>
              <a:rPr lang="en-US" sz="1400" dirty="0" err="1">
                <a:solidFill>
                  <a:schemeClr val="tx1">
                    <a:lumMod val="95000"/>
                  </a:schemeClr>
                </a:solidFill>
              </a:rPr>
              <a:t>Akademie</a:t>
            </a:r>
            <a:r>
              <a:rPr lang="en-US" sz="1400" dirty="0">
                <a:solidFill>
                  <a:schemeClr val="tx1">
                    <a:lumMod val="95000"/>
                  </a:schemeClr>
                </a:solidFill>
              </a:rPr>
              <a:t> Villa Massimo, Rome, Italy</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7000" y="91440"/>
            <a:ext cx="6858000" cy="623316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86001"/>
            <a:ext cx="7467600" cy="1200329"/>
          </a:xfrm>
          <a:prstGeom prst="rect">
            <a:avLst/>
          </a:prstGeom>
        </p:spPr>
        <p:txBody>
          <a:bodyPr wrap="square">
            <a:spAutoFit/>
          </a:bodyPr>
          <a:lstStyle/>
          <a:p>
            <a:r>
              <a:rPr lang="en-US" sz="3600" dirty="0"/>
              <a:t>How very good and pleasant it is</a:t>
            </a:r>
          </a:p>
          <a:p>
            <a:r>
              <a:rPr lang="en-US" sz="3600" dirty="0"/>
              <a:t>when kindred live together in unity!</a:t>
            </a:r>
            <a:endParaRPr lang="en-US" sz="3600" dirty="0">
              <a:cs typeface="Arial" pitchFamily="34" charset="0"/>
            </a:endParaRPr>
          </a:p>
        </p:txBody>
      </p:sp>
      <p:sp>
        <p:nvSpPr>
          <p:cNvPr id="5" name="TextBox 4"/>
          <p:cNvSpPr txBox="1"/>
          <p:nvPr/>
        </p:nvSpPr>
        <p:spPr>
          <a:xfrm>
            <a:off x="5791200" y="4038601"/>
            <a:ext cx="3352800" cy="461665"/>
          </a:xfrm>
          <a:prstGeom prst="rect">
            <a:avLst/>
          </a:prstGeom>
          <a:noFill/>
        </p:spPr>
        <p:txBody>
          <a:bodyPr wrap="square" rtlCol="0">
            <a:spAutoFit/>
          </a:bodyPr>
          <a:lstStyle/>
          <a:p>
            <a:pPr algn="ctr"/>
            <a:r>
              <a:rPr lang="en-US" sz="2400" dirty="0">
                <a:solidFill>
                  <a:schemeClr val="tx1">
                    <a:lumMod val="95000"/>
                  </a:schemeClr>
                </a:solidFill>
              </a:rPr>
              <a:t>Psalm 133:1</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5486400"/>
            <a:ext cx="1905000" cy="954107"/>
          </a:xfrm>
          <a:prstGeom prst="rect">
            <a:avLst/>
          </a:prstGeom>
          <a:noFill/>
        </p:spPr>
        <p:txBody>
          <a:bodyPr wrap="square" rtlCol="0">
            <a:spAutoFit/>
          </a:bodyPr>
          <a:lstStyle/>
          <a:p>
            <a:pPr algn="ctr"/>
            <a:r>
              <a:rPr lang="en-US" sz="1400" dirty="0">
                <a:solidFill>
                  <a:schemeClr val="tx1">
                    <a:lumMod val="95000"/>
                  </a:schemeClr>
                </a:solidFill>
              </a:rPr>
              <a:t>People Around a </a:t>
            </a:r>
            <a:r>
              <a:rPr lang="en-US" sz="1400" dirty="0" err="1">
                <a:solidFill>
                  <a:schemeClr val="tx1">
                    <a:lumMod val="95000"/>
                  </a:schemeClr>
                </a:solidFill>
              </a:rPr>
              <a:t>Baobob</a:t>
            </a:r>
            <a:r>
              <a:rPr lang="en-US" sz="1400" dirty="0">
                <a:solidFill>
                  <a:schemeClr val="tx1">
                    <a:lumMod val="95000"/>
                  </a:schemeClr>
                </a:solidFill>
              </a:rPr>
              <a:t> Tree</a:t>
            </a:r>
          </a:p>
          <a:p>
            <a:pPr algn="ctr"/>
            <a:endParaRPr lang="en-US" sz="1400" dirty="0">
              <a:solidFill>
                <a:schemeClr val="tx1">
                  <a:lumMod val="95000"/>
                </a:schemeClr>
              </a:solidFill>
            </a:endParaRPr>
          </a:p>
          <a:p>
            <a:pPr algn="ctr"/>
            <a:r>
              <a:rPr lang="en-US" sz="1400" dirty="0">
                <a:solidFill>
                  <a:schemeClr val="tx1">
                    <a:lumMod val="95000"/>
                  </a:schemeClr>
                </a:solidFill>
              </a:rPr>
              <a:t>Fritz </a:t>
            </a:r>
            <a:r>
              <a:rPr lang="en-US" sz="1400" dirty="0" err="1">
                <a:solidFill>
                  <a:schemeClr val="tx1">
                    <a:lumMod val="95000"/>
                  </a:schemeClr>
                </a:solidFill>
              </a:rPr>
              <a:t>Ahlefeldt</a:t>
            </a:r>
            <a:endParaRPr lang="en-US" sz="1400" dirty="0">
              <a:solidFill>
                <a:schemeClr val="tx1">
                  <a:lumMod val="95000"/>
                </a:schemeClr>
              </a:solidFill>
            </a:endParaRPr>
          </a:p>
        </p:txBody>
      </p:sp>
      <p:pic>
        <p:nvPicPr>
          <p:cNvPr id="5" name="Picture 4">
            <a:extLst>
              <a:ext uri="{FF2B5EF4-FFF2-40B4-BE49-F238E27FC236}">
                <a16:creationId xmlns:a16="http://schemas.microsoft.com/office/drawing/2014/main" id="{FEA59390-9CE9-BA85-CBF1-C6C91D3EF8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8100" y="0"/>
            <a:ext cx="5143500"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1638</TotalTime>
  <Words>728</Words>
  <Application>Microsoft Office PowerPoint</Application>
  <PresentationFormat>Widescreen</PresentationFormat>
  <Paragraphs>75</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Twelfth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85</cp:revision>
  <dcterms:created xsi:type="dcterms:W3CDTF">2016-08-31T16:46:43Z</dcterms:created>
  <dcterms:modified xsi:type="dcterms:W3CDTF">2022-09-29T14:08:22Z</dcterms:modified>
</cp:coreProperties>
</file>