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6" r:id="rId2"/>
    <p:sldId id="282" r:id="rId3"/>
    <p:sldId id="382" r:id="rId4"/>
    <p:sldId id="383" r:id="rId5"/>
    <p:sldId id="384" r:id="rId6"/>
    <p:sldId id="385" r:id="rId7"/>
    <p:sldId id="386" r:id="rId8"/>
    <p:sldId id="387" r:id="rId9"/>
    <p:sldId id="388" r:id="rId10"/>
    <p:sldId id="389" r:id="rId11"/>
    <p:sldId id="407" r:id="rId12"/>
    <p:sldId id="408" r:id="rId13"/>
    <p:sldId id="393" r:id="rId14"/>
    <p:sldId id="394" r:id="rId15"/>
    <p:sldId id="395" r:id="rId16"/>
    <p:sldId id="396" r:id="rId17"/>
    <p:sldId id="397" r:id="rId18"/>
    <p:sldId id="405" r:id="rId19"/>
    <p:sldId id="406" r:id="rId20"/>
    <p:sldId id="398" r:id="rId21"/>
    <p:sldId id="399" r:id="rId22"/>
    <p:sldId id="400"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83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5" d="100"/>
          <a:sy n="75" d="100"/>
        </p:scale>
        <p:origin x="878" y="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90664"/>
            <a:ext cx="8458200" cy="1470025"/>
          </a:xfrm>
        </p:spPr>
        <p:txBody>
          <a:bodyPr>
            <a:noAutofit/>
          </a:bodyPr>
          <a:lstStyle/>
          <a:p>
            <a:r>
              <a:rPr lang="en-US" sz="9600"/>
              <a:t>Ninth </a:t>
            </a:r>
            <a:r>
              <a:rPr lang="en-US" sz="9600" dirty="0"/>
              <a:t>Sunday after Pentecost</a:t>
            </a:r>
          </a:p>
        </p:txBody>
      </p:sp>
      <p:sp>
        <p:nvSpPr>
          <p:cNvPr id="3" name="Subtitle 2"/>
          <p:cNvSpPr>
            <a:spLocks noGrp="1"/>
          </p:cNvSpPr>
          <p:nvPr>
            <p:ph type="subTitle" idx="1"/>
          </p:nvPr>
        </p:nvSpPr>
        <p:spPr>
          <a:xfrm>
            <a:off x="2933700" y="38862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473006"/>
            <a:ext cx="9144000" cy="1384995"/>
          </a:xfrm>
          <a:prstGeom prst="rect">
            <a:avLst/>
          </a:prstGeom>
          <a:solidFill>
            <a:srgbClr val="3D3834">
              <a:alpha val="60000"/>
            </a:srgbClr>
          </a:solidFill>
        </p:spPr>
        <p:txBody>
          <a:bodyPr wrap="square">
            <a:spAutoFit/>
          </a:bodyPr>
          <a:lstStyle/>
          <a:p>
            <a:pPr algn="ctr"/>
            <a:r>
              <a:rPr lang="en-US" sz="2800" dirty="0"/>
              <a:t>Genesis 29:15-28 and Psalm 105:1-11, </a:t>
            </a:r>
            <a:r>
              <a:rPr lang="en-US" sz="2800" dirty="0" err="1"/>
              <a:t>45b</a:t>
            </a:r>
            <a:r>
              <a:rPr lang="en-US" sz="2800" dirty="0"/>
              <a:t> or Psalm 128  1 Kings 3:5-12 and Psalm 119:129-136</a:t>
            </a:r>
          </a:p>
          <a:p>
            <a:pPr algn="ctr"/>
            <a:r>
              <a:rPr lang="en-US" sz="2800" dirty="0"/>
              <a:t> Romans 8:26-39  •  Matthew 13:31-33, 44-52</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For I am convinced that neither death, nor life, nor angels, nor rulers, nor things present, nor things to come, </a:t>
            </a:r>
          </a:p>
          <a:p>
            <a:r>
              <a:rPr lang="en-US" sz="3600" dirty="0"/>
              <a:t>nor powers,</a:t>
            </a:r>
          </a:p>
          <a:p>
            <a:endParaRPr lang="en-US" sz="3600" dirty="0"/>
          </a:p>
        </p:txBody>
      </p:sp>
      <p:sp>
        <p:nvSpPr>
          <p:cNvPr id="5" name="TextBox 4"/>
          <p:cNvSpPr txBox="1"/>
          <p:nvPr/>
        </p:nvSpPr>
        <p:spPr>
          <a:xfrm>
            <a:off x="6096000" y="4583669"/>
            <a:ext cx="3352800" cy="461665"/>
          </a:xfrm>
          <a:prstGeom prst="rect">
            <a:avLst/>
          </a:prstGeom>
          <a:noFill/>
        </p:spPr>
        <p:txBody>
          <a:bodyPr wrap="square" rtlCol="0">
            <a:spAutoFit/>
          </a:bodyPr>
          <a:lstStyle/>
          <a:p>
            <a:pPr algn="ctr"/>
            <a:r>
              <a:rPr lang="en-US" sz="2400" dirty="0">
                <a:solidFill>
                  <a:schemeClr val="tx1">
                    <a:lumMod val="95000"/>
                  </a:schemeClr>
                </a:solidFill>
              </a:rPr>
              <a:t>Romans 8:38</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nor height, nor depth, nor anything else in all creation, will be able to separate us from the love of God in Christ Jesus our Lord.</a:t>
            </a:r>
          </a:p>
          <a:p>
            <a:endParaRPr lang="en-US" sz="3600" dirty="0"/>
          </a:p>
        </p:txBody>
      </p:sp>
      <p:sp>
        <p:nvSpPr>
          <p:cNvPr id="5" name="TextBox 4"/>
          <p:cNvSpPr txBox="1"/>
          <p:nvPr/>
        </p:nvSpPr>
        <p:spPr>
          <a:xfrm>
            <a:off x="6096000" y="4583669"/>
            <a:ext cx="3352800" cy="461665"/>
          </a:xfrm>
          <a:prstGeom prst="rect">
            <a:avLst/>
          </a:prstGeom>
          <a:noFill/>
        </p:spPr>
        <p:txBody>
          <a:bodyPr wrap="square" rtlCol="0">
            <a:spAutoFit/>
          </a:bodyPr>
          <a:lstStyle/>
          <a:p>
            <a:pPr algn="ctr"/>
            <a:r>
              <a:rPr lang="en-US" sz="2400" dirty="0">
                <a:solidFill>
                  <a:schemeClr val="tx1">
                    <a:lumMod val="95000"/>
                  </a:schemeClr>
                </a:solidFill>
              </a:rPr>
              <a:t>Romans 8:38</a:t>
            </a:r>
          </a:p>
        </p:txBody>
      </p:sp>
    </p:spTree>
    <p:extLst>
      <p:ext uri="{BB962C8B-B14F-4D97-AF65-F5344CB8AC3E}">
        <p14:creationId xmlns:p14="http://schemas.microsoft.com/office/powerpoint/2010/main" val="2534755916"/>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5575" y="5486400"/>
            <a:ext cx="3505200" cy="1077218"/>
          </a:xfrm>
          <a:prstGeom prst="rect">
            <a:avLst/>
          </a:prstGeom>
          <a:noFill/>
        </p:spPr>
        <p:txBody>
          <a:bodyPr wrap="square" rtlCol="0">
            <a:spAutoFit/>
          </a:bodyPr>
          <a:lstStyle/>
          <a:p>
            <a:pPr algn="ctr"/>
            <a:r>
              <a:rPr lang="en-US" sz="1600" dirty="0">
                <a:solidFill>
                  <a:schemeClr val="tx1">
                    <a:lumMod val="95000"/>
                  </a:schemeClr>
                </a:solidFill>
              </a:rPr>
              <a:t>What Wondrous Love is This</a:t>
            </a:r>
          </a:p>
          <a:p>
            <a:pPr algn="ctr"/>
            <a:endParaRPr lang="en-US" sz="1600" dirty="0">
              <a:solidFill>
                <a:schemeClr val="tx1">
                  <a:lumMod val="95000"/>
                </a:schemeClr>
              </a:solidFill>
            </a:endParaRPr>
          </a:p>
          <a:p>
            <a:pPr algn="ctr"/>
            <a:r>
              <a:rPr lang="en-US" sz="1600" dirty="0">
                <a:solidFill>
                  <a:schemeClr val="tx1">
                    <a:lumMod val="95000"/>
                  </a:schemeClr>
                </a:solidFill>
              </a:rPr>
              <a:t>Mike Moyers</a:t>
            </a:r>
          </a:p>
          <a:p>
            <a:pPr algn="ctr"/>
            <a:r>
              <a:rPr lang="en-US" sz="1600" dirty="0">
                <a:solidFill>
                  <a:schemeClr val="tx1">
                    <a:lumMod val="95000"/>
                  </a:schemeClr>
                </a:solidFill>
              </a:rPr>
              <a:t>Nashville, TN</a:t>
            </a:r>
          </a:p>
        </p:txBody>
      </p:sp>
      <p:pic>
        <p:nvPicPr>
          <p:cNvPr id="3" name="Picture 2">
            <a:extLst>
              <a:ext uri="{FF2B5EF4-FFF2-40B4-BE49-F238E27FC236}">
                <a16:creationId xmlns:a16="http://schemas.microsoft.com/office/drawing/2014/main" id="{A368855D-A251-476C-B03E-B209BA6208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6092" y="0"/>
            <a:ext cx="5084708" cy="6858000"/>
          </a:xfrm>
          <a:prstGeom prst="rect">
            <a:avLst/>
          </a:prstGeom>
        </p:spPr>
      </p:pic>
    </p:spTree>
    <p:extLst>
      <p:ext uri="{BB962C8B-B14F-4D97-AF65-F5344CB8AC3E}">
        <p14:creationId xmlns:p14="http://schemas.microsoft.com/office/powerpoint/2010/main" val="526892995"/>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 kingdom of heaven is like a mustard seed … it is the smallest of all the seeds, but when it has grown it is the greatest of shrubs …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13:31b</a:t>
            </a:r>
            <a:r>
              <a:rPr lang="en-US" sz="2400" dirty="0">
                <a:solidFill>
                  <a:schemeClr val="tx1">
                    <a:lumMod val="95000"/>
                  </a:schemeClr>
                </a:solidFill>
              </a:rPr>
              <a:t>, </a:t>
            </a:r>
            <a:r>
              <a:rPr lang="en-US" sz="2400" dirty="0" err="1">
                <a:solidFill>
                  <a:schemeClr val="tx1">
                    <a:lumMod val="95000"/>
                  </a:schemeClr>
                </a:solidFill>
              </a:rPr>
              <a:t>32a</a:t>
            </a:r>
            <a:endParaRPr lang="en-US" sz="2400" dirty="0">
              <a:solidFill>
                <a:schemeClr val="tx1">
                  <a:lumMod val="95000"/>
                </a:schemeClr>
              </a:solidFill>
            </a:endParaRP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Parable of the Mustard Seed  --  YMCA Training Center, Kassel, Germany</a:t>
            </a:r>
          </a:p>
        </p:txBody>
      </p:sp>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38400" y="533400"/>
            <a:ext cx="7468664" cy="5257800"/>
          </a:xfrm>
          <a:prstGeom prst="rect">
            <a:avLst/>
          </a:prstGeom>
        </p:spPr>
      </p:pic>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 kingdom of heaven is like yeast that a woman took and mixed in with three measures of flour until all of it was leavened."</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13:33b</a:t>
            </a:r>
            <a:endParaRPr lang="en-US" sz="2400" dirty="0">
              <a:solidFill>
                <a:schemeClr val="tx1">
                  <a:lumMod val="95000"/>
                </a:schemeClr>
              </a:solidFill>
            </a:endParaRPr>
          </a:p>
        </p:txBody>
      </p:sp>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505271"/>
            <a:ext cx="1905000" cy="1077218"/>
          </a:xfrm>
          <a:prstGeom prst="rect">
            <a:avLst/>
          </a:prstGeom>
          <a:noFill/>
        </p:spPr>
        <p:txBody>
          <a:bodyPr wrap="square" rtlCol="0">
            <a:spAutoFit/>
          </a:bodyPr>
          <a:lstStyle/>
          <a:p>
            <a:pPr algn="ctr"/>
            <a:r>
              <a:rPr lang="en-US" sz="1600" dirty="0">
                <a:solidFill>
                  <a:schemeClr val="tx1">
                    <a:lumMod val="95000"/>
                  </a:schemeClr>
                </a:solidFill>
              </a:rPr>
              <a:t>The Art of Making Bread  </a:t>
            </a:r>
          </a:p>
          <a:p>
            <a:pPr algn="ctr"/>
            <a:endParaRPr lang="en-US" sz="1600" dirty="0">
              <a:solidFill>
                <a:schemeClr val="tx1">
                  <a:lumMod val="95000"/>
                </a:schemeClr>
              </a:solidFill>
            </a:endParaRPr>
          </a:p>
          <a:p>
            <a:pPr algn="ctr"/>
            <a:r>
              <a:rPr lang="en-US" sz="1600" dirty="0">
                <a:solidFill>
                  <a:schemeClr val="tx1">
                    <a:lumMod val="95000"/>
                  </a:schemeClr>
                </a:solidFill>
              </a:rPr>
              <a:t>Tikal, Guatemala</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43400" y="176656"/>
            <a:ext cx="6172200" cy="6528944"/>
          </a:xfrm>
          <a:prstGeom prst="rect">
            <a:avLst/>
          </a:prstGeom>
        </p:spPr>
      </p:pic>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3600"/>
            <a:ext cx="7467600" cy="2308324"/>
          </a:xfrm>
          <a:prstGeom prst="rect">
            <a:avLst/>
          </a:prstGeom>
        </p:spPr>
        <p:txBody>
          <a:bodyPr wrap="square">
            <a:spAutoFit/>
          </a:bodyPr>
          <a:lstStyle/>
          <a:p>
            <a:r>
              <a:rPr lang="en-US" sz="3600" dirty="0"/>
              <a:t> "The kingdom of heaven is like treasure hidden in a field, which someone found and hid …</a:t>
            </a:r>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13:44a</a:t>
            </a:r>
            <a:endParaRPr lang="en-US" sz="2400" dirty="0">
              <a:solidFill>
                <a:schemeClr val="tx1">
                  <a:lumMod val="95000"/>
                </a:schemeClr>
              </a:solidFill>
            </a:endParaRP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412468"/>
            <a:ext cx="8991600" cy="338554"/>
          </a:xfrm>
          <a:prstGeom prst="rect">
            <a:avLst/>
          </a:prstGeom>
          <a:noFill/>
        </p:spPr>
        <p:txBody>
          <a:bodyPr wrap="square" rtlCol="0">
            <a:spAutoFit/>
          </a:bodyPr>
          <a:lstStyle/>
          <a:p>
            <a:pPr algn="ctr"/>
            <a:r>
              <a:rPr lang="en-US" sz="1600" dirty="0">
                <a:solidFill>
                  <a:schemeClr val="tx1">
                    <a:lumMod val="95000"/>
                  </a:schemeClr>
                </a:solidFill>
              </a:rPr>
              <a:t>The Hidden Treasure  --  Workshop of Rembrandt, Museum of Fine Arts, Budapest, Hungary</a:t>
            </a:r>
          </a:p>
        </p:txBody>
      </p:sp>
      <p:pic>
        <p:nvPicPr>
          <p:cNvPr id="2" name="Picture 1"/>
          <p:cNvPicPr>
            <a:picLocks noChangeAspect="1"/>
          </p:cNvPicPr>
          <p:nvPr/>
        </p:nvPicPr>
        <p:blipFill>
          <a:blip r:embed="rId2"/>
          <a:stretch>
            <a:fillRect/>
          </a:stretch>
        </p:blipFill>
        <p:spPr>
          <a:xfrm>
            <a:off x="2201164" y="152400"/>
            <a:ext cx="7933436" cy="6134100"/>
          </a:xfrm>
          <a:prstGeom prst="rect">
            <a:avLst/>
          </a:prstGeom>
        </p:spPr>
      </p:pic>
    </p:spTree>
    <p:extLst>
      <p:ext uri="{BB962C8B-B14F-4D97-AF65-F5344CB8AC3E}">
        <p14:creationId xmlns:p14="http://schemas.microsoft.com/office/powerpoint/2010/main" val="2983281483"/>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100" y="2286000"/>
            <a:ext cx="6781800" cy="1754326"/>
          </a:xfrm>
          <a:prstGeom prst="rect">
            <a:avLst/>
          </a:prstGeom>
        </p:spPr>
        <p:txBody>
          <a:bodyPr wrap="square">
            <a:spAutoFit/>
          </a:bodyPr>
          <a:lstStyle/>
          <a:p>
            <a:r>
              <a:rPr lang="en-US" sz="3600" dirty="0"/>
              <a:t> "… then in his joy he goes and sells all that he has and buys that field."</a:t>
            </a:r>
          </a:p>
          <a:p>
            <a:endParaRPr lang="en-US" sz="3600" dirty="0">
              <a:cs typeface="Arial" pitchFamily="34" charset="0"/>
            </a:endParaRPr>
          </a:p>
        </p:txBody>
      </p:sp>
      <p:sp>
        <p:nvSpPr>
          <p:cNvPr id="5" name="TextBox 4"/>
          <p:cNvSpPr txBox="1"/>
          <p:nvPr/>
        </p:nvSpPr>
        <p:spPr>
          <a:xfrm>
            <a:off x="6068291"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13:44b</a:t>
            </a:r>
            <a:endParaRPr lang="en-US" sz="2400" dirty="0">
              <a:solidFill>
                <a:schemeClr val="tx1">
                  <a:lumMod val="95000"/>
                </a:schemeClr>
              </a:solidFill>
            </a:endParaRPr>
          </a:p>
        </p:txBody>
      </p:sp>
    </p:spTree>
    <p:extLst>
      <p:ext uri="{BB962C8B-B14F-4D97-AF65-F5344CB8AC3E}">
        <p14:creationId xmlns:p14="http://schemas.microsoft.com/office/powerpoint/2010/main" val="3208195328"/>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981200"/>
            <a:ext cx="7467600" cy="1754326"/>
          </a:xfrm>
          <a:prstGeom prst="rect">
            <a:avLst/>
          </a:prstGeom>
        </p:spPr>
        <p:txBody>
          <a:bodyPr wrap="square">
            <a:spAutoFit/>
          </a:bodyPr>
          <a:lstStyle/>
          <a:p>
            <a:r>
              <a:rPr lang="en-US" sz="3600" dirty="0"/>
              <a:t>… Jacob served seven years for Rachel, and they seemed to him but a few days because of the love he had for her.</a:t>
            </a:r>
            <a:endParaRPr lang="en-US" sz="3600" dirty="0">
              <a:cs typeface="Arial" pitchFamily="34" charset="0"/>
            </a:endParaRPr>
          </a:p>
        </p:txBody>
      </p:sp>
      <p:sp>
        <p:nvSpPr>
          <p:cNvPr id="4" name="TextBox 3"/>
          <p:cNvSpPr txBox="1"/>
          <p:nvPr/>
        </p:nvSpPr>
        <p:spPr>
          <a:xfrm>
            <a:off x="6019800" y="4419601"/>
            <a:ext cx="3352800" cy="461665"/>
          </a:xfrm>
          <a:prstGeom prst="rect">
            <a:avLst/>
          </a:prstGeom>
          <a:noFill/>
        </p:spPr>
        <p:txBody>
          <a:bodyPr wrap="square" rtlCol="0">
            <a:spAutoFit/>
          </a:bodyPr>
          <a:lstStyle/>
          <a:p>
            <a:pPr algn="ctr"/>
            <a:r>
              <a:rPr lang="en-US" sz="2400" dirty="0">
                <a:solidFill>
                  <a:schemeClr val="tx1">
                    <a:lumMod val="95000"/>
                  </a:schemeClr>
                </a:solidFill>
              </a:rPr>
              <a:t>Genesis 29:20</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Parable of the Hidden Treasure  --  JESUS </a:t>
            </a:r>
            <a:r>
              <a:rPr lang="en-US" sz="1600" dirty="0" err="1">
                <a:solidFill>
                  <a:schemeClr val="tx1">
                    <a:lumMod val="95000"/>
                  </a:schemeClr>
                </a:solidFill>
              </a:rPr>
              <a:t>MAFA</a:t>
            </a:r>
            <a:r>
              <a:rPr lang="en-US" sz="1600" dirty="0">
                <a:solidFill>
                  <a:schemeClr val="tx1">
                    <a:lumMod val="95000"/>
                  </a:schemeClr>
                </a:solidFill>
              </a:rPr>
              <a:t>,  Cameroon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729510" y="152400"/>
            <a:ext cx="8709891" cy="5945668"/>
          </a:xfrm>
          <a:prstGeom prst="rect">
            <a:avLst/>
          </a:prstGeom>
        </p:spPr>
      </p:pic>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"Again, the kingdom of heaven is like a merchant in search of fine pearls;</a:t>
            </a:r>
          </a:p>
          <a:p>
            <a:r>
              <a:rPr lang="en-US" sz="3600" dirty="0"/>
              <a:t>on finding one pearl of great value, he went and sold all that he had and bought it."</a:t>
            </a:r>
            <a:endParaRPr lang="en-US" sz="3600" dirty="0">
              <a:cs typeface="Arial" pitchFamily="34" charset="0"/>
            </a:endParaRPr>
          </a:p>
        </p:txBody>
      </p:sp>
      <p:sp>
        <p:nvSpPr>
          <p:cNvPr id="5" name="TextBox 4"/>
          <p:cNvSpPr txBox="1"/>
          <p:nvPr/>
        </p:nvSpPr>
        <p:spPr>
          <a:xfrm>
            <a:off x="5943600" y="5029201"/>
            <a:ext cx="3352800" cy="461665"/>
          </a:xfrm>
          <a:prstGeom prst="rect">
            <a:avLst/>
          </a:prstGeom>
          <a:noFill/>
        </p:spPr>
        <p:txBody>
          <a:bodyPr wrap="square" rtlCol="0">
            <a:spAutoFit/>
          </a:bodyPr>
          <a:lstStyle/>
          <a:p>
            <a:pPr algn="ctr"/>
            <a:r>
              <a:rPr lang="en-US" sz="2400" dirty="0">
                <a:solidFill>
                  <a:schemeClr val="tx1">
                    <a:lumMod val="95000"/>
                  </a:schemeClr>
                </a:solidFill>
              </a:rPr>
              <a:t>Matthew 13:46</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334001"/>
            <a:ext cx="2057400" cy="1323439"/>
          </a:xfrm>
          <a:prstGeom prst="rect">
            <a:avLst/>
          </a:prstGeom>
          <a:noFill/>
        </p:spPr>
        <p:txBody>
          <a:bodyPr wrap="square" rtlCol="0">
            <a:spAutoFit/>
          </a:bodyPr>
          <a:lstStyle/>
          <a:p>
            <a:pPr algn="ctr"/>
            <a:r>
              <a:rPr lang="en-US" sz="1600" dirty="0">
                <a:solidFill>
                  <a:schemeClr val="tx1">
                    <a:lumMod val="95000"/>
                  </a:schemeClr>
                </a:solidFill>
              </a:rPr>
              <a:t>Pearl of Great Price  </a:t>
            </a:r>
          </a:p>
          <a:p>
            <a:pPr algn="ctr"/>
            <a:endParaRPr lang="en-US" sz="1600" dirty="0">
              <a:solidFill>
                <a:schemeClr val="tx1">
                  <a:lumMod val="95000"/>
                </a:schemeClr>
              </a:solidFill>
            </a:endParaRPr>
          </a:p>
          <a:p>
            <a:pPr algn="ctr"/>
            <a:r>
              <a:rPr lang="en-US" sz="1600" dirty="0">
                <a:solidFill>
                  <a:schemeClr val="tx1">
                    <a:lumMod val="95000"/>
                  </a:schemeClr>
                </a:solidFill>
              </a:rPr>
              <a:t>John Everett Millais  </a:t>
            </a:r>
          </a:p>
          <a:p>
            <a:pPr algn="ctr"/>
            <a:r>
              <a:rPr lang="en-US" sz="1600" dirty="0">
                <a:solidFill>
                  <a:schemeClr val="tx1">
                    <a:lumMod val="95000"/>
                  </a:schemeClr>
                </a:solidFill>
              </a:rPr>
              <a:t>from Parables of Our Lord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5788" y="0"/>
            <a:ext cx="5357813" cy="6858000"/>
          </a:xfrm>
          <a:prstGeom prst="rect">
            <a:avLst/>
          </a:prstGeom>
        </p:spPr>
      </p:pic>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commons.m.wikimedia.org</a:t>
            </a:r>
            <a:r>
              <a:rPr lang="en-US" sz="1600" dirty="0"/>
              <a:t>/wiki/</a:t>
            </a:r>
            <a:r>
              <a:rPr lang="en-US" sz="1600" dirty="0" err="1"/>
              <a:t>File:Francisco_Antolinez_y_Sarabia</a:t>
            </a:r>
            <a:r>
              <a:rPr lang="en-US" sz="1600" dirty="0"/>
              <a:t>_-_%27Jacob_and_Rachel_at_the_Well%27,_oil_on_canvas,_1670,_El_Paso_Museum_of_Art.jpg</a:t>
            </a:r>
          </a:p>
          <a:p>
            <a:pPr>
              <a:buNone/>
            </a:pPr>
            <a:r>
              <a:rPr lang="en-US" sz="1600" dirty="0"/>
              <a:t>https://</a:t>
            </a:r>
            <a:r>
              <a:rPr lang="en-US" sz="1600" dirty="0" err="1"/>
              <a:t>commons.m.wikimedia.org</a:t>
            </a:r>
            <a:r>
              <a:rPr lang="en-US" sz="1600" dirty="0"/>
              <a:t>/wiki/File:Jacob_y_el_reba%C3%B1o_de_Lab%C3%A1n,_de_Jos%C3%A9_de_Ribera_(</a:t>
            </a:r>
            <a:r>
              <a:rPr lang="en-US" sz="1600" dirty="0" err="1"/>
              <a:t>Monasterio_de_El_Escorial</a:t>
            </a:r>
            <a:r>
              <a:rPr lang="en-US" sz="1600" dirty="0"/>
              <a:t>).jpg</a:t>
            </a:r>
          </a:p>
          <a:p>
            <a:pPr>
              <a:buNone/>
            </a:pPr>
            <a:r>
              <a:rPr lang="en-US" sz="1600" dirty="0"/>
              <a:t>http://www.lewpstudio.com - copyright by Lauren Wright Pittman</a:t>
            </a:r>
          </a:p>
          <a:p>
            <a:pPr>
              <a:buNone/>
            </a:pPr>
            <a:r>
              <a:rPr lang="en-US" sz="1600" dirty="0"/>
              <a:t>http://commons.wikimedia.org/wiki/File:Tiffany_Education_(center).JPG</a:t>
            </a:r>
          </a:p>
          <a:p>
            <a:pPr>
              <a:buNone/>
            </a:pPr>
            <a:r>
              <a:rPr lang="en-US" sz="1600" dirty="0"/>
              <a:t>https://www.mikemoyersfineart.com/</a:t>
            </a:r>
          </a:p>
          <a:p>
            <a:pPr>
              <a:buNone/>
            </a:pPr>
            <a:r>
              <a:rPr lang="en-US" sz="1600" dirty="0"/>
              <a:t>https://www.flickr.com/photos/tin-g/90272565</a:t>
            </a:r>
          </a:p>
          <a:p>
            <a:pPr>
              <a:buNone/>
            </a:pPr>
            <a:r>
              <a:rPr lang="en-US" sz="1600" dirty="0"/>
              <a:t>http://</a:t>
            </a:r>
            <a:r>
              <a:rPr lang="en-US" sz="1600" dirty="0" err="1"/>
              <a:t>commons.wikimedia.org</a:t>
            </a:r>
            <a:r>
              <a:rPr lang="en-US" sz="1600" dirty="0"/>
              <a:t>/wiki/</a:t>
            </a:r>
            <a:r>
              <a:rPr lang="en-US" sz="1600" dirty="0" err="1"/>
              <a:t>File:Flickr</a:t>
            </a:r>
            <a:r>
              <a:rPr lang="en-US" sz="1600" dirty="0"/>
              <a:t>_-_</a:t>
            </a:r>
            <a:r>
              <a:rPr lang="en-US" sz="1600" dirty="0" err="1"/>
              <a:t>archer10</a:t>
            </a:r>
            <a:r>
              <a:rPr lang="en-US" sz="1600" dirty="0"/>
              <a:t>_(Dennis)_-_Guatemala-</a:t>
            </a:r>
            <a:r>
              <a:rPr lang="en-US" sz="1600" dirty="0" err="1"/>
              <a:t>1682.jpg</a:t>
            </a:r>
            <a:endParaRPr lang="en-US" sz="1600" dirty="0"/>
          </a:p>
          <a:p>
            <a:pPr>
              <a:buNone/>
            </a:pPr>
            <a:r>
              <a:rPr lang="en-US" sz="1600" dirty="0"/>
              <a:t>https://</a:t>
            </a:r>
            <a:r>
              <a:rPr lang="en-US" sz="1600" dirty="0" err="1"/>
              <a:t>commons.wikimedia.org</a:t>
            </a:r>
            <a:r>
              <a:rPr lang="en-US" sz="1600" dirty="0"/>
              <a:t>/wiki/File:Parable_of_the_hidden_treasure_Rembrandt_-_</a:t>
            </a:r>
            <a:r>
              <a:rPr lang="en-US" sz="1600" dirty="0" err="1"/>
              <a:t>Gerard_Dou.jpg</a:t>
            </a:r>
            <a:endParaRPr lang="en-US" sz="1600" dirty="0"/>
          </a:p>
          <a:p>
            <a:pPr>
              <a:buNone/>
            </a:pPr>
            <a:r>
              <a:rPr lang="en-US" sz="1600" dirty="0"/>
              <a:t>http://</a:t>
            </a:r>
            <a:r>
              <a:rPr lang="en-US" sz="1600" dirty="0" err="1"/>
              <a:t>diglib.library.vanderbilt.edu</a:t>
            </a:r>
            <a:r>
              <a:rPr lang="en-US" sz="1600" dirty="0"/>
              <a:t>/</a:t>
            </a:r>
            <a:r>
              <a:rPr lang="en-US" sz="1600" dirty="0" err="1"/>
              <a:t>act-imagelink.pl?RC</a:t>
            </a:r>
            <a:r>
              <a:rPr lang="en-US" sz="1600" dirty="0"/>
              <a:t>=48286</a:t>
            </a:r>
          </a:p>
          <a:p>
            <a:pPr>
              <a:buNone/>
            </a:pPr>
            <a:r>
              <a:rPr lang="en-US" sz="1600" dirty="0"/>
              <a:t>http://</a:t>
            </a:r>
            <a:r>
              <a:rPr lang="en-US" sz="1600" dirty="0" err="1"/>
              <a:t>commons.wikimedia.org</a:t>
            </a:r>
            <a:r>
              <a:rPr lang="en-US" sz="1600" dirty="0"/>
              <a:t>/wiki/</a:t>
            </a:r>
            <a:r>
              <a:rPr lang="en-US" sz="1600" dirty="0" err="1"/>
              <a:t>File:Pearl_of_great_price.jpg</a:t>
            </a:r>
            <a:endParaRPr lang="en-US" sz="1600" dirty="0"/>
          </a:p>
          <a:p>
            <a:pPr>
              <a:buNone/>
            </a:pPr>
            <a:endParaRPr lang="en-US" sz="14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400800"/>
            <a:ext cx="8763000" cy="338554"/>
          </a:xfrm>
          <a:prstGeom prst="rect">
            <a:avLst/>
          </a:prstGeom>
          <a:noFill/>
        </p:spPr>
        <p:txBody>
          <a:bodyPr wrap="square" rtlCol="0">
            <a:spAutoFit/>
          </a:bodyPr>
          <a:lstStyle/>
          <a:p>
            <a:pPr algn="ctr"/>
            <a:r>
              <a:rPr lang="en-US" sz="1600" dirty="0">
                <a:solidFill>
                  <a:schemeClr val="tx1">
                    <a:lumMod val="95000"/>
                  </a:schemeClr>
                </a:solidFill>
              </a:rPr>
              <a:t>Jacob and Rachel at the Well  --  F. </a:t>
            </a:r>
            <a:r>
              <a:rPr lang="en-US" sz="1600" dirty="0" err="1">
                <a:solidFill>
                  <a:schemeClr val="tx1">
                    <a:lumMod val="95000"/>
                  </a:schemeClr>
                </a:solidFill>
              </a:rPr>
              <a:t>Antolínez</a:t>
            </a:r>
            <a:r>
              <a:rPr lang="en-US" sz="1600" dirty="0">
                <a:solidFill>
                  <a:schemeClr val="tx1">
                    <a:lumMod val="95000"/>
                  </a:schemeClr>
                </a:solidFill>
              </a:rPr>
              <a:t> y </a:t>
            </a:r>
            <a:r>
              <a:rPr lang="en-US" sz="1600" dirty="0" err="1">
                <a:solidFill>
                  <a:schemeClr val="tx1">
                    <a:lumMod val="95000"/>
                  </a:schemeClr>
                </a:solidFill>
              </a:rPr>
              <a:t>Sarabia</a:t>
            </a:r>
            <a:r>
              <a:rPr lang="en-US" sz="1600" dirty="0">
                <a:solidFill>
                  <a:schemeClr val="tx1">
                    <a:lumMod val="95000"/>
                  </a:schemeClr>
                </a:solidFill>
              </a:rPr>
              <a:t>, El Paso Museum of Art, El Paso, TX</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07010" y="1"/>
            <a:ext cx="8632391" cy="6287655"/>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362200"/>
            <a:ext cx="7467600" cy="1754326"/>
          </a:xfrm>
          <a:prstGeom prst="rect">
            <a:avLst/>
          </a:prstGeom>
        </p:spPr>
        <p:txBody>
          <a:bodyPr wrap="square">
            <a:spAutoFit/>
          </a:bodyPr>
          <a:lstStyle/>
          <a:p>
            <a:r>
              <a:rPr lang="en-US" sz="3600" dirty="0"/>
              <a:t>Seek the LORD and his strength; </a:t>
            </a:r>
          </a:p>
          <a:p>
            <a:r>
              <a:rPr lang="en-US" sz="3600" dirty="0"/>
              <a:t>seek his presence continually.</a:t>
            </a:r>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105:4</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43678" y="94674"/>
            <a:ext cx="7124322" cy="6610927"/>
          </a:xfrm>
          <a:prstGeom prst="rect">
            <a:avLst/>
          </a:prstGeom>
        </p:spPr>
      </p:pic>
      <p:sp>
        <p:nvSpPr>
          <p:cNvPr id="4" name="TextBox 3"/>
          <p:cNvSpPr txBox="1"/>
          <p:nvPr/>
        </p:nvSpPr>
        <p:spPr>
          <a:xfrm>
            <a:off x="1697182" y="4960510"/>
            <a:ext cx="1579418" cy="1569660"/>
          </a:xfrm>
          <a:prstGeom prst="rect">
            <a:avLst/>
          </a:prstGeom>
          <a:noFill/>
        </p:spPr>
        <p:txBody>
          <a:bodyPr wrap="square" rtlCol="0">
            <a:spAutoFit/>
          </a:bodyPr>
          <a:lstStyle/>
          <a:p>
            <a:pPr algn="ctr"/>
            <a:r>
              <a:rPr lang="en-US" sz="1600" dirty="0">
                <a:solidFill>
                  <a:schemeClr val="tx1">
                    <a:lumMod val="95000"/>
                  </a:schemeClr>
                </a:solidFill>
              </a:rPr>
              <a:t>Jacob Tending Flock</a:t>
            </a:r>
          </a:p>
          <a:p>
            <a:pPr algn="ctr"/>
            <a:endParaRPr lang="en-US" sz="1600" dirty="0">
              <a:solidFill>
                <a:schemeClr val="tx1">
                  <a:lumMod val="95000"/>
                </a:schemeClr>
              </a:solidFill>
            </a:endParaRPr>
          </a:p>
          <a:p>
            <a:pPr algn="ctr"/>
            <a:r>
              <a:rPr lang="en-US" sz="1600" dirty="0">
                <a:solidFill>
                  <a:schemeClr val="tx1">
                    <a:lumMod val="95000"/>
                  </a:schemeClr>
                </a:solidFill>
              </a:rPr>
              <a:t>Jose de Ribera</a:t>
            </a:r>
          </a:p>
          <a:p>
            <a:pPr algn="ctr"/>
            <a:r>
              <a:rPr lang="en-US" sz="1600" dirty="0">
                <a:solidFill>
                  <a:schemeClr val="tx1">
                    <a:lumMod val="95000"/>
                  </a:schemeClr>
                </a:solidFill>
              </a:rPr>
              <a:t>  El Escorial  Madrid, Spain</a:t>
            </a: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981200"/>
            <a:ext cx="7467600" cy="1754326"/>
          </a:xfrm>
          <a:prstGeom prst="rect">
            <a:avLst/>
          </a:prstGeom>
        </p:spPr>
        <p:txBody>
          <a:bodyPr wrap="square">
            <a:spAutoFit/>
          </a:bodyPr>
          <a:lstStyle/>
          <a:p>
            <a:r>
              <a:rPr lang="en-US" sz="3600" dirty="0"/>
              <a:t>Give your servant … an understanding mind to govern your people, able to discern between good and evil;</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Kings </a:t>
            </a:r>
            <a:r>
              <a:rPr lang="en-US" sz="2400" dirty="0" err="1">
                <a:solidFill>
                  <a:schemeClr val="tx1">
                    <a:lumMod val="95000"/>
                  </a:schemeClr>
                </a:solidFill>
              </a:rPr>
              <a:t>3:9a</a:t>
            </a:r>
            <a:endParaRPr lang="en-US" sz="2400" dirty="0">
              <a:solidFill>
                <a:schemeClr val="tx1">
                  <a:lumMod val="95000"/>
                </a:schemeClr>
              </a:solidFill>
            </a:endParaRP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257800"/>
            <a:ext cx="2362200" cy="1077218"/>
          </a:xfrm>
          <a:prstGeom prst="rect">
            <a:avLst/>
          </a:prstGeom>
          <a:noFill/>
        </p:spPr>
        <p:txBody>
          <a:bodyPr wrap="square" rtlCol="0">
            <a:spAutoFit/>
          </a:bodyPr>
          <a:lstStyle/>
          <a:p>
            <a:pPr algn="ctr"/>
            <a:r>
              <a:rPr lang="en-US" sz="1600" dirty="0">
                <a:solidFill>
                  <a:schemeClr val="tx1">
                    <a:lumMod val="95000"/>
                  </a:schemeClr>
                </a:solidFill>
              </a:rPr>
              <a:t>A Choice</a:t>
            </a:r>
          </a:p>
          <a:p>
            <a:pPr algn="ctr"/>
            <a:endParaRPr lang="en-US" sz="1600" dirty="0">
              <a:solidFill>
                <a:schemeClr val="tx1">
                  <a:lumMod val="95000"/>
                </a:schemeClr>
              </a:solidFill>
            </a:endParaRPr>
          </a:p>
          <a:p>
            <a:pPr algn="ctr"/>
            <a:r>
              <a:rPr lang="en-US" sz="1600" dirty="0">
                <a:solidFill>
                  <a:schemeClr val="tx1">
                    <a:lumMod val="95000"/>
                  </a:schemeClr>
                </a:solidFill>
              </a:rPr>
              <a:t>Lauren Wright Pittman</a:t>
            </a:r>
          </a:p>
          <a:p>
            <a:pPr algn="ctr"/>
            <a:r>
              <a:rPr lang="en-US" sz="1600" dirty="0">
                <a:solidFill>
                  <a:schemeClr val="tx1">
                    <a:lumMod val="95000"/>
                  </a:schemeClr>
                </a:solidFill>
              </a:rPr>
              <a:t>Liturgical artist</a:t>
            </a:r>
          </a:p>
        </p:txBody>
      </p:sp>
      <p:pic>
        <p:nvPicPr>
          <p:cNvPr id="3" name="Picture 2">
            <a:extLst>
              <a:ext uri="{FF2B5EF4-FFF2-40B4-BE49-F238E27FC236}">
                <a16:creationId xmlns:a16="http://schemas.microsoft.com/office/drawing/2014/main" id="{7B4BCFE1-DDC6-469E-AEB7-934D0C061D3E}"/>
              </a:ext>
            </a:extLst>
          </p:cNvPr>
          <p:cNvPicPr>
            <a:picLocks noChangeAspect="1"/>
          </p:cNvPicPr>
          <p:nvPr/>
        </p:nvPicPr>
        <p:blipFill>
          <a:blip r:embed="rId2"/>
          <a:stretch>
            <a:fillRect/>
          </a:stretch>
        </p:blipFill>
        <p:spPr>
          <a:xfrm>
            <a:off x="5562600" y="846026"/>
            <a:ext cx="4055270" cy="5165949"/>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286001"/>
            <a:ext cx="7467600" cy="1200329"/>
          </a:xfrm>
          <a:prstGeom prst="rect">
            <a:avLst/>
          </a:prstGeom>
        </p:spPr>
        <p:txBody>
          <a:bodyPr wrap="square">
            <a:spAutoFit/>
          </a:bodyPr>
          <a:lstStyle/>
          <a:p>
            <a:r>
              <a:rPr lang="en-US" sz="3600" dirty="0"/>
              <a:t>The unfolding of your words gives light; it imparts understanding …</a:t>
            </a:r>
            <a:endParaRPr lang="en-US" sz="3600" dirty="0">
              <a:cs typeface="Arial" pitchFamily="34" charset="0"/>
            </a:endParaRPr>
          </a:p>
        </p:txBody>
      </p:sp>
      <p:sp>
        <p:nvSpPr>
          <p:cNvPr id="5" name="TextBox 4"/>
          <p:cNvSpPr txBox="1"/>
          <p:nvPr/>
        </p:nvSpPr>
        <p:spPr>
          <a:xfrm>
            <a:off x="5791200" y="4267201"/>
            <a:ext cx="3352800" cy="461665"/>
          </a:xfrm>
          <a:prstGeom prst="rect">
            <a:avLst/>
          </a:prstGeom>
          <a:noFill/>
        </p:spPr>
        <p:txBody>
          <a:bodyPr wrap="square" rtlCol="0">
            <a:spAutoFit/>
          </a:bodyPr>
          <a:lstStyle/>
          <a:p>
            <a:pPr algn="ctr"/>
            <a:r>
              <a:rPr lang="en-US" sz="2400" dirty="0">
                <a:solidFill>
                  <a:schemeClr val="tx1">
                    <a:lumMod val="95000"/>
                  </a:schemeClr>
                </a:solidFill>
              </a:rPr>
              <a:t>Psalm </a:t>
            </a:r>
            <a:r>
              <a:rPr lang="en-US" sz="2400" dirty="0" err="1">
                <a:solidFill>
                  <a:schemeClr val="tx1">
                    <a:lumMod val="95000"/>
                  </a:schemeClr>
                </a:solidFill>
              </a:rPr>
              <a:t>119:130a</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12468"/>
            <a:ext cx="8763000" cy="338554"/>
          </a:xfrm>
          <a:prstGeom prst="rect">
            <a:avLst/>
          </a:prstGeom>
          <a:noFill/>
        </p:spPr>
        <p:txBody>
          <a:bodyPr wrap="square" rtlCol="0">
            <a:spAutoFit/>
          </a:bodyPr>
          <a:lstStyle/>
          <a:p>
            <a:pPr algn="ctr"/>
            <a:r>
              <a:rPr lang="en-US" sz="1600" dirty="0">
                <a:solidFill>
                  <a:schemeClr val="tx1">
                    <a:lumMod val="95000"/>
                  </a:schemeClr>
                </a:solidFill>
              </a:rPr>
              <a:t>Light, Love, Life  --  Louis Comfort Tiffany,  Yale University, New Haven, CT</a:t>
            </a:r>
          </a:p>
        </p:txBody>
      </p:sp>
      <p:pic>
        <p:nvPicPr>
          <p:cNvPr id="2" name="Picture 1"/>
          <p:cNvPicPr>
            <a:picLocks noChangeAspect="1"/>
          </p:cNvPicPr>
          <p:nvPr/>
        </p:nvPicPr>
        <p:blipFill>
          <a:blip r:embed="rId2"/>
          <a:stretch>
            <a:fillRect/>
          </a:stretch>
        </p:blipFill>
        <p:spPr>
          <a:xfrm>
            <a:off x="1524000" y="104966"/>
            <a:ext cx="9067800" cy="6143434"/>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1684</TotalTime>
  <Words>779</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First Sunday after Christmas Day Year A</vt:lpstr>
      <vt:lpstr>Ninth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86</cp:revision>
  <dcterms:created xsi:type="dcterms:W3CDTF">2016-08-31T16:46:43Z</dcterms:created>
  <dcterms:modified xsi:type="dcterms:W3CDTF">2022-10-06T14:49:20Z</dcterms:modified>
</cp:coreProperties>
</file>