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256" r:id="rId2"/>
    <p:sldId id="282" r:id="rId3"/>
    <p:sldId id="398" r:id="rId4"/>
    <p:sldId id="405" r:id="rId5"/>
    <p:sldId id="400" r:id="rId6"/>
    <p:sldId id="383" r:id="rId7"/>
    <p:sldId id="404" r:id="rId8"/>
    <p:sldId id="406" r:id="rId9"/>
    <p:sldId id="402" r:id="rId10"/>
    <p:sldId id="385" r:id="rId11"/>
    <p:sldId id="386" r:id="rId12"/>
    <p:sldId id="387" r:id="rId13"/>
    <p:sldId id="388" r:id="rId14"/>
    <p:sldId id="389" r:id="rId15"/>
    <p:sldId id="390" r:id="rId16"/>
    <p:sldId id="391" r:id="rId17"/>
    <p:sldId id="392" r:id="rId18"/>
    <p:sldId id="407" r:id="rId19"/>
    <p:sldId id="393" r:id="rId20"/>
    <p:sldId id="394" r:id="rId21"/>
    <p:sldId id="395" r:id="rId22"/>
    <p:sldId id="396"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E61"/>
    <a:srgbClr val="B23D31"/>
    <a:srgbClr val="C93B5C"/>
    <a:srgbClr val="551105"/>
    <a:srgbClr val="CD8211"/>
    <a:srgbClr val="A33E4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69" d="100"/>
          <a:sy n="69" d="100"/>
        </p:scale>
        <p:origin x="77" y="134"/>
      </p:cViewPr>
      <p:guideLst>
        <p:guide orient="horz" pos="2160"/>
        <p:guide pos="3840"/>
      </p:guideLst>
    </p:cSldViewPr>
  </p:slideViewPr>
  <p:notesTextViewPr>
    <p:cViewPr>
      <p:scale>
        <a:sx n="100" d="100"/>
        <a:sy n="100" d="100"/>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9/27/2022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295401"/>
            <a:ext cx="8458200" cy="1470025"/>
          </a:xfrm>
        </p:spPr>
        <p:txBody>
          <a:bodyPr>
            <a:noAutofit/>
          </a:bodyPr>
          <a:lstStyle/>
          <a:p>
            <a:r>
              <a:rPr lang="en-US" sz="9600"/>
              <a:t>Eighth </a:t>
            </a:r>
            <a:r>
              <a:rPr lang="en-US" sz="9600" dirty="0"/>
              <a:t>Sunday after Pentecost</a:t>
            </a:r>
          </a:p>
        </p:txBody>
      </p:sp>
      <p:sp>
        <p:nvSpPr>
          <p:cNvPr id="3" name="Subtitle 2"/>
          <p:cNvSpPr>
            <a:spLocks noGrp="1"/>
          </p:cNvSpPr>
          <p:nvPr>
            <p:ph type="subTitle" idx="1"/>
          </p:nvPr>
        </p:nvSpPr>
        <p:spPr>
          <a:xfrm>
            <a:off x="2933700" y="36576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5042118"/>
            <a:ext cx="9144000" cy="1815882"/>
          </a:xfrm>
          <a:prstGeom prst="rect">
            <a:avLst/>
          </a:prstGeom>
          <a:solidFill>
            <a:srgbClr val="495E61">
              <a:alpha val="70000"/>
            </a:srgbClr>
          </a:solidFill>
        </p:spPr>
        <p:txBody>
          <a:bodyPr wrap="square">
            <a:spAutoFit/>
          </a:bodyPr>
          <a:lstStyle/>
          <a:p>
            <a:pPr algn="ctr"/>
            <a:r>
              <a:rPr lang="en-US" sz="2800" dirty="0"/>
              <a:t>Genesis 28:10-19a and Psalm 139:1-12, 23-24</a:t>
            </a:r>
          </a:p>
          <a:p>
            <a:pPr algn="ctr"/>
            <a:r>
              <a:rPr lang="en-US" sz="2800" dirty="0"/>
              <a:t>Wisdom of Solomon 12:13, 16-19 or Isaiah 44:6-8 and Psalm 86:11-17  •  Romans 8:12-25  </a:t>
            </a:r>
          </a:p>
          <a:p>
            <a:pPr algn="ctr"/>
            <a:r>
              <a:rPr lang="en-US" sz="2800" dirty="0"/>
              <a:t>Matthew 13:24-30, 36-43 </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57400"/>
            <a:ext cx="8077200" cy="1754326"/>
          </a:xfrm>
          <a:prstGeom prst="rect">
            <a:avLst/>
          </a:prstGeom>
        </p:spPr>
        <p:txBody>
          <a:bodyPr wrap="square">
            <a:spAutoFit/>
          </a:bodyPr>
          <a:lstStyle/>
          <a:p>
            <a:r>
              <a:rPr lang="en-US" sz="3600" dirty="0"/>
              <a:t>If I take the wings of the morning</a:t>
            </a:r>
          </a:p>
          <a:p>
            <a:r>
              <a:rPr lang="en-US" sz="3600" dirty="0"/>
              <a:t>and settle at the farthest limits of the sea, </a:t>
            </a:r>
          </a:p>
          <a:p>
            <a:r>
              <a:rPr lang="en-US" sz="3600" dirty="0"/>
              <a:t>even there your hand shall lead me … </a:t>
            </a:r>
            <a:endParaRPr lang="en-US" sz="3600" dirty="0">
              <a:cs typeface="Arial" pitchFamily="34" charset="0"/>
            </a:endParaRPr>
          </a:p>
        </p:txBody>
      </p:sp>
      <p:sp>
        <p:nvSpPr>
          <p:cNvPr id="5" name="TextBox 4"/>
          <p:cNvSpPr txBox="1"/>
          <p:nvPr/>
        </p:nvSpPr>
        <p:spPr>
          <a:xfrm>
            <a:off x="5791200" y="4495801"/>
            <a:ext cx="3352800" cy="461665"/>
          </a:xfrm>
          <a:prstGeom prst="rect">
            <a:avLst/>
          </a:prstGeom>
          <a:noFill/>
        </p:spPr>
        <p:txBody>
          <a:bodyPr wrap="square" rtlCol="0">
            <a:spAutoFit/>
          </a:bodyPr>
          <a:lstStyle/>
          <a:p>
            <a:pPr algn="ctr"/>
            <a:r>
              <a:rPr lang="en-US" sz="2400" dirty="0">
                <a:solidFill>
                  <a:schemeClr val="tx1">
                    <a:lumMod val="95000"/>
                  </a:schemeClr>
                </a:solidFill>
              </a:rPr>
              <a:t>Psalm 139:9, </a:t>
            </a:r>
            <a:r>
              <a:rPr lang="en-US" sz="2400" dirty="0" err="1">
                <a:solidFill>
                  <a:schemeClr val="tx1">
                    <a:lumMod val="95000"/>
                  </a:schemeClr>
                </a:solidFill>
              </a:rPr>
              <a:t>10a</a:t>
            </a:r>
            <a:endParaRPr lang="en-US" sz="2400" dirty="0">
              <a:solidFill>
                <a:schemeClr val="tx1">
                  <a:lumMod val="95000"/>
                </a:schemeClr>
              </a:solidFill>
            </a:endParaRP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382162"/>
            <a:ext cx="2286000" cy="1323439"/>
          </a:xfrm>
          <a:prstGeom prst="rect">
            <a:avLst/>
          </a:prstGeom>
          <a:noFill/>
        </p:spPr>
        <p:txBody>
          <a:bodyPr wrap="square" rtlCol="0">
            <a:spAutoFit/>
          </a:bodyPr>
          <a:lstStyle/>
          <a:p>
            <a:pPr algn="ctr"/>
            <a:r>
              <a:rPr lang="en-US" sz="1600" dirty="0">
                <a:solidFill>
                  <a:schemeClr val="tx1">
                    <a:lumMod val="95000"/>
                  </a:schemeClr>
                </a:solidFill>
              </a:rPr>
              <a:t>Butterfly and Wild Rose</a:t>
            </a:r>
          </a:p>
          <a:p>
            <a:pPr algn="ctr"/>
            <a:endParaRPr lang="en-US" sz="1600" dirty="0">
              <a:solidFill>
                <a:schemeClr val="tx1">
                  <a:lumMod val="95000"/>
                </a:schemeClr>
              </a:solidFill>
            </a:endParaRPr>
          </a:p>
          <a:p>
            <a:pPr algn="ctr"/>
            <a:r>
              <a:rPr lang="en-US" sz="1600" dirty="0">
                <a:solidFill>
                  <a:schemeClr val="tx1">
                    <a:lumMod val="95000"/>
                  </a:schemeClr>
                </a:solidFill>
              </a:rPr>
              <a:t>Shibata </a:t>
            </a:r>
            <a:r>
              <a:rPr lang="en-US" sz="1600" dirty="0" err="1">
                <a:solidFill>
                  <a:schemeClr val="tx1">
                    <a:lumMod val="95000"/>
                  </a:schemeClr>
                </a:solidFill>
              </a:rPr>
              <a:t>Zeshin</a:t>
            </a:r>
            <a:endParaRPr lang="en-US" sz="1600" dirty="0">
              <a:solidFill>
                <a:schemeClr val="tx1">
                  <a:lumMod val="95000"/>
                </a:schemeClr>
              </a:solidFill>
            </a:endParaRPr>
          </a:p>
          <a:p>
            <a:pPr algn="ctr"/>
            <a:r>
              <a:rPr lang="en-US" sz="1600" dirty="0">
                <a:solidFill>
                  <a:schemeClr val="tx1">
                    <a:lumMod val="95000"/>
                  </a:schemeClr>
                </a:solidFill>
              </a:rPr>
              <a:t>Honolulu Museum of Art </a:t>
            </a:r>
          </a:p>
          <a:p>
            <a:pPr algn="ctr"/>
            <a:r>
              <a:rPr lang="en-US" sz="1600" dirty="0">
                <a:solidFill>
                  <a:schemeClr val="tx1">
                    <a:lumMod val="95000"/>
                  </a:schemeClr>
                </a:solidFill>
              </a:rPr>
              <a:t>Honolulu, HI</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9462" y="0"/>
            <a:ext cx="6027539" cy="68580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70"/>
            <a:ext cx="7467600" cy="646331"/>
          </a:xfrm>
          <a:prstGeom prst="rect">
            <a:avLst/>
          </a:prstGeom>
        </p:spPr>
        <p:txBody>
          <a:bodyPr wrap="square">
            <a:spAutoFit/>
          </a:bodyPr>
          <a:lstStyle/>
          <a:p>
            <a:endParaRPr lang="en-US" sz="3600" dirty="0">
              <a:cs typeface="Arial" pitchFamily="34" charset="0"/>
            </a:endParaRPr>
          </a:p>
        </p:txBody>
      </p:sp>
      <p:sp>
        <p:nvSpPr>
          <p:cNvPr id="5" name="TextBox 4"/>
          <p:cNvSpPr txBox="1"/>
          <p:nvPr/>
        </p:nvSpPr>
        <p:spPr>
          <a:xfrm>
            <a:off x="5791200" y="4114801"/>
            <a:ext cx="3352800" cy="461665"/>
          </a:xfrm>
          <a:prstGeom prst="rect">
            <a:avLst/>
          </a:prstGeom>
          <a:noFill/>
        </p:spPr>
        <p:txBody>
          <a:bodyPr wrap="square" rtlCol="0">
            <a:spAutoFit/>
          </a:bodyPr>
          <a:lstStyle/>
          <a:p>
            <a:pPr algn="ctr"/>
            <a:r>
              <a:rPr lang="en-US" sz="2400" dirty="0">
                <a:solidFill>
                  <a:schemeClr val="tx1">
                    <a:lumMod val="95000"/>
                  </a:schemeClr>
                </a:solidFill>
              </a:rPr>
              <a:t>Isaiah </a:t>
            </a:r>
            <a:r>
              <a:rPr lang="en-US" sz="2400" dirty="0" err="1">
                <a:solidFill>
                  <a:schemeClr val="tx1">
                    <a:lumMod val="95000"/>
                  </a:schemeClr>
                </a:solidFill>
              </a:rPr>
              <a:t>44:6b</a:t>
            </a:r>
            <a:endParaRPr lang="en-US" sz="2400" dirty="0">
              <a:solidFill>
                <a:schemeClr val="tx1">
                  <a:lumMod val="95000"/>
                </a:schemeClr>
              </a:solidFill>
            </a:endParaRPr>
          </a:p>
        </p:txBody>
      </p:sp>
      <p:sp>
        <p:nvSpPr>
          <p:cNvPr id="6" name="Rectangle 5"/>
          <p:cNvSpPr/>
          <p:nvPr/>
        </p:nvSpPr>
        <p:spPr>
          <a:xfrm>
            <a:off x="2917332" y="2438400"/>
            <a:ext cx="6531468" cy="707886"/>
          </a:xfrm>
          <a:prstGeom prst="rect">
            <a:avLst/>
          </a:prstGeom>
        </p:spPr>
        <p:txBody>
          <a:bodyPr wrap="none">
            <a:spAutoFit/>
          </a:bodyPr>
          <a:lstStyle/>
          <a:p>
            <a:r>
              <a:rPr lang="en-US" sz="4000" dirty="0"/>
              <a:t>I am the first and I am the last;</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57700" y="95072"/>
            <a:ext cx="5676900" cy="6610529"/>
          </a:xfrm>
          <a:prstGeom prst="rect">
            <a:avLst/>
          </a:prstGeom>
        </p:spPr>
      </p:pic>
      <p:sp>
        <p:nvSpPr>
          <p:cNvPr id="4" name="TextBox 3"/>
          <p:cNvSpPr txBox="1"/>
          <p:nvPr/>
        </p:nvSpPr>
        <p:spPr>
          <a:xfrm>
            <a:off x="1828800" y="5628382"/>
            <a:ext cx="1981200" cy="1077218"/>
          </a:xfrm>
          <a:prstGeom prst="rect">
            <a:avLst/>
          </a:prstGeom>
          <a:noFill/>
        </p:spPr>
        <p:txBody>
          <a:bodyPr wrap="square" rtlCol="0">
            <a:spAutoFit/>
          </a:bodyPr>
          <a:lstStyle/>
          <a:p>
            <a:pPr algn="ctr"/>
            <a:r>
              <a:rPr lang="en-US" sz="1600" dirty="0">
                <a:solidFill>
                  <a:schemeClr val="tx1">
                    <a:lumMod val="95000"/>
                  </a:schemeClr>
                </a:solidFill>
              </a:rPr>
              <a:t>Alpha and Omega  </a:t>
            </a:r>
          </a:p>
          <a:p>
            <a:pPr algn="ctr"/>
            <a:endParaRPr lang="en-US" sz="1600" dirty="0">
              <a:solidFill>
                <a:schemeClr val="tx1">
                  <a:lumMod val="95000"/>
                </a:schemeClr>
              </a:solidFill>
            </a:endParaRPr>
          </a:p>
          <a:p>
            <a:pPr algn="ctr"/>
            <a:r>
              <a:rPr lang="en-US" sz="1600" dirty="0" err="1">
                <a:solidFill>
                  <a:schemeClr val="tx1">
                    <a:lumMod val="95000"/>
                  </a:schemeClr>
                </a:solidFill>
              </a:rPr>
              <a:t>Sagrada</a:t>
            </a:r>
            <a:r>
              <a:rPr lang="en-US" sz="1600" dirty="0">
                <a:solidFill>
                  <a:schemeClr val="tx1">
                    <a:lumMod val="95000"/>
                  </a:schemeClr>
                </a:solidFill>
              </a:rPr>
              <a:t> Familia  Barcelona, Spain</a:t>
            </a:r>
          </a:p>
        </p:txBody>
      </p:sp>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70"/>
            <a:ext cx="7239000" cy="1200329"/>
          </a:xfrm>
          <a:prstGeom prst="rect">
            <a:avLst/>
          </a:prstGeom>
        </p:spPr>
        <p:txBody>
          <a:bodyPr wrap="square">
            <a:spAutoFit/>
          </a:bodyPr>
          <a:lstStyle/>
          <a:p>
            <a:r>
              <a:rPr lang="en-US" sz="3600" dirty="0"/>
              <a:t>Turn to me and be gracious to me; give your strength to your servant.</a:t>
            </a:r>
            <a:endParaRPr lang="en-US" sz="3600" dirty="0">
              <a:cs typeface="Arial" pitchFamily="34" charset="0"/>
            </a:endParaRPr>
          </a:p>
        </p:txBody>
      </p:sp>
      <p:sp>
        <p:nvSpPr>
          <p:cNvPr id="5" name="TextBox 4"/>
          <p:cNvSpPr txBox="1"/>
          <p:nvPr/>
        </p:nvSpPr>
        <p:spPr>
          <a:xfrm>
            <a:off x="6096000" y="4114801"/>
            <a:ext cx="3352800" cy="461665"/>
          </a:xfrm>
          <a:prstGeom prst="rect">
            <a:avLst/>
          </a:prstGeom>
          <a:noFill/>
        </p:spPr>
        <p:txBody>
          <a:bodyPr wrap="square" rtlCol="0">
            <a:spAutoFit/>
          </a:bodyPr>
          <a:lstStyle/>
          <a:p>
            <a:pPr algn="ctr"/>
            <a:r>
              <a:rPr lang="en-US" sz="2400" dirty="0">
                <a:solidFill>
                  <a:schemeClr val="tx1">
                    <a:lumMod val="95000"/>
                  </a:schemeClr>
                </a:solidFill>
              </a:rPr>
              <a:t>Psalm </a:t>
            </a:r>
            <a:r>
              <a:rPr lang="en-US" sz="2400" dirty="0" err="1">
                <a:solidFill>
                  <a:schemeClr val="tx1">
                    <a:lumMod val="95000"/>
                  </a:schemeClr>
                </a:solidFill>
              </a:rPr>
              <a:t>86:16a</a:t>
            </a:r>
            <a:endParaRPr lang="en-US" sz="2400" dirty="0">
              <a:solidFill>
                <a:schemeClr val="tx1">
                  <a:lumMod val="95000"/>
                </a:schemeClr>
              </a:solidFill>
            </a:endParaRP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6324600"/>
            <a:ext cx="9220200" cy="338554"/>
          </a:xfrm>
          <a:prstGeom prst="rect">
            <a:avLst/>
          </a:prstGeom>
          <a:noFill/>
        </p:spPr>
        <p:txBody>
          <a:bodyPr wrap="square" rtlCol="0">
            <a:spAutoFit/>
          </a:bodyPr>
          <a:lstStyle/>
          <a:p>
            <a:pPr algn="ctr"/>
            <a:r>
              <a:rPr lang="en-US" sz="1600" dirty="0">
                <a:solidFill>
                  <a:schemeClr val="tx1">
                    <a:lumMod val="95000"/>
                  </a:schemeClr>
                </a:solidFill>
              </a:rPr>
              <a:t>Fannie Lou Hamer, activist for women’s and civil rights  --  Kelly Latimore</a:t>
            </a:r>
          </a:p>
        </p:txBody>
      </p:sp>
      <p:pic>
        <p:nvPicPr>
          <p:cNvPr id="3" name="Picture 2">
            <a:extLst>
              <a:ext uri="{FF2B5EF4-FFF2-40B4-BE49-F238E27FC236}">
                <a16:creationId xmlns:a16="http://schemas.microsoft.com/office/drawing/2014/main" id="{E821697F-AB5B-4A63-AB88-C7EAB99012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0400" y="533400"/>
            <a:ext cx="6794600" cy="54102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057400"/>
            <a:ext cx="7467600" cy="1754326"/>
          </a:xfrm>
          <a:prstGeom prst="rect">
            <a:avLst/>
          </a:prstGeom>
        </p:spPr>
        <p:txBody>
          <a:bodyPr wrap="square">
            <a:spAutoFit/>
          </a:bodyPr>
          <a:lstStyle/>
          <a:p>
            <a:r>
              <a:rPr lang="en-US" sz="3600" dirty="0"/>
              <a:t>When we cry, "Abba! Father!" it is that very Spirit bearing witness with our spirit that we are children of God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Romans </a:t>
            </a:r>
            <a:r>
              <a:rPr lang="en-US" sz="2400" dirty="0" err="1">
                <a:solidFill>
                  <a:schemeClr val="tx1">
                    <a:lumMod val="95000"/>
                  </a:schemeClr>
                </a:solidFill>
              </a:rPr>
              <a:t>8:15c</a:t>
            </a:r>
            <a:r>
              <a:rPr lang="en-US" sz="2400" dirty="0">
                <a:solidFill>
                  <a:schemeClr val="tx1">
                    <a:lumMod val="95000"/>
                  </a:schemeClr>
                </a:solidFill>
              </a:rPr>
              <a:t>, 16</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552182"/>
            <a:ext cx="2514600" cy="1077218"/>
          </a:xfrm>
          <a:prstGeom prst="rect">
            <a:avLst/>
          </a:prstGeom>
          <a:noFill/>
        </p:spPr>
        <p:txBody>
          <a:bodyPr wrap="square" rtlCol="0">
            <a:spAutoFit/>
          </a:bodyPr>
          <a:lstStyle/>
          <a:p>
            <a:pPr algn="ctr"/>
            <a:r>
              <a:rPr lang="en-US" sz="1600" dirty="0">
                <a:solidFill>
                  <a:schemeClr val="tx1">
                    <a:lumMod val="95000"/>
                  </a:schemeClr>
                </a:solidFill>
              </a:rPr>
              <a:t>Joseph and the Christ Child</a:t>
            </a:r>
          </a:p>
          <a:p>
            <a:pPr algn="ctr"/>
            <a:endParaRPr lang="en-US" sz="1600" dirty="0">
              <a:solidFill>
                <a:schemeClr val="tx1">
                  <a:lumMod val="95000"/>
                </a:schemeClr>
              </a:solidFill>
            </a:endParaRPr>
          </a:p>
          <a:p>
            <a:pPr algn="ctr"/>
            <a:r>
              <a:rPr lang="en-US" sz="1600" dirty="0">
                <a:solidFill>
                  <a:schemeClr val="tx1">
                    <a:lumMod val="95000"/>
                  </a:schemeClr>
                </a:solidFill>
              </a:rPr>
              <a:t>Denver Art Museum  Denver, CO</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0" y="0"/>
            <a:ext cx="4570884" cy="685800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4953000"/>
            <a:ext cx="2514600" cy="954107"/>
          </a:xfrm>
          <a:prstGeom prst="rect">
            <a:avLst/>
          </a:prstGeom>
          <a:noFill/>
        </p:spPr>
        <p:txBody>
          <a:bodyPr wrap="square" rtlCol="0">
            <a:spAutoFit/>
          </a:bodyPr>
          <a:lstStyle/>
          <a:p>
            <a:pPr algn="ctr"/>
            <a:r>
              <a:rPr lang="en-US" sz="1400" dirty="0">
                <a:solidFill>
                  <a:schemeClr val="tx1">
                    <a:lumMod val="95000"/>
                  </a:schemeClr>
                </a:solidFill>
              </a:rPr>
              <a:t>Jesus of the Bayou</a:t>
            </a:r>
          </a:p>
          <a:p>
            <a:pPr algn="ctr"/>
            <a:endParaRPr lang="en-US" sz="1400" dirty="0">
              <a:solidFill>
                <a:schemeClr val="tx1">
                  <a:lumMod val="95000"/>
                </a:schemeClr>
              </a:solidFill>
            </a:endParaRPr>
          </a:p>
          <a:p>
            <a:pPr algn="ctr"/>
            <a:r>
              <a:rPr lang="en-US" sz="1400" dirty="0">
                <a:solidFill>
                  <a:schemeClr val="tx1">
                    <a:lumMod val="95000"/>
                  </a:schemeClr>
                </a:solidFill>
              </a:rPr>
              <a:t>Lauren Wright Pittman</a:t>
            </a:r>
          </a:p>
          <a:p>
            <a:pPr algn="ctr"/>
            <a:endParaRPr lang="en-US" sz="1400" dirty="0">
              <a:solidFill>
                <a:schemeClr val="tx1">
                  <a:lumMod val="95000"/>
                </a:schemeClr>
              </a:solidFill>
            </a:endParaRPr>
          </a:p>
        </p:txBody>
      </p:sp>
      <p:pic>
        <p:nvPicPr>
          <p:cNvPr id="2" name="Picture 1">
            <a:extLst>
              <a:ext uri="{FF2B5EF4-FFF2-40B4-BE49-F238E27FC236}">
                <a16:creationId xmlns:a16="http://schemas.microsoft.com/office/drawing/2014/main" id="{84B89008-81C1-4CC1-9F6A-3901DABF8CEE}"/>
              </a:ext>
            </a:extLst>
          </p:cNvPr>
          <p:cNvPicPr>
            <a:picLocks noChangeAspect="1"/>
          </p:cNvPicPr>
          <p:nvPr/>
        </p:nvPicPr>
        <p:blipFill>
          <a:blip r:embed="rId2"/>
          <a:stretch>
            <a:fillRect/>
          </a:stretch>
        </p:blipFill>
        <p:spPr>
          <a:xfrm>
            <a:off x="5181600" y="990600"/>
            <a:ext cx="3995738" cy="4785314"/>
          </a:xfrm>
          <a:prstGeom prst="rect">
            <a:avLst/>
          </a:prstGeom>
        </p:spPr>
      </p:pic>
    </p:spTree>
    <p:extLst>
      <p:ext uri="{BB962C8B-B14F-4D97-AF65-F5344CB8AC3E}">
        <p14:creationId xmlns:p14="http://schemas.microsoft.com/office/powerpoint/2010/main" val="1563181092"/>
      </p:ext>
    </p:extLst>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"The kingdom of heaven may be compared to someone who sowed good seed in his field …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a:t>
            </a:r>
            <a:r>
              <a:rPr lang="en-US" sz="2400" dirty="0" err="1">
                <a:solidFill>
                  <a:schemeClr val="tx1">
                    <a:lumMod val="95000"/>
                  </a:schemeClr>
                </a:solidFill>
              </a:rPr>
              <a:t>13:24b</a:t>
            </a:r>
            <a:endParaRPr lang="en-US" sz="2400" dirty="0">
              <a:solidFill>
                <a:schemeClr val="tx1">
                  <a:lumMod val="95000"/>
                </a:schemeClr>
              </a:solidFill>
            </a:endParaRPr>
          </a:p>
        </p:txBody>
      </p:sp>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81200"/>
            <a:ext cx="7010400" cy="1754326"/>
          </a:xfrm>
          <a:prstGeom prst="rect">
            <a:avLst/>
          </a:prstGeom>
        </p:spPr>
        <p:txBody>
          <a:bodyPr wrap="square">
            <a:spAutoFit/>
          </a:bodyPr>
          <a:lstStyle/>
          <a:p>
            <a:r>
              <a:rPr lang="en-US" sz="3600" dirty="0"/>
              <a:t>And he dreamed that there was a ladder set up on the earth, the top of it reaching to heaven …</a:t>
            </a:r>
            <a:endParaRPr lang="en-US" sz="3600" dirty="0">
              <a:cs typeface="Arial" pitchFamily="34" charset="0"/>
            </a:endParaRPr>
          </a:p>
        </p:txBody>
      </p:sp>
      <p:sp>
        <p:nvSpPr>
          <p:cNvPr id="4" name="TextBox 3"/>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Genesis </a:t>
            </a:r>
            <a:r>
              <a:rPr lang="en-US" sz="2400" dirty="0" err="1">
                <a:solidFill>
                  <a:schemeClr val="tx1">
                    <a:lumMod val="95000"/>
                  </a:schemeClr>
                </a:solidFill>
              </a:rPr>
              <a:t>28:12a</a:t>
            </a:r>
            <a:endParaRPr lang="en-US" sz="2400" dirty="0">
              <a:solidFill>
                <a:schemeClr val="tx1">
                  <a:lumMod val="95000"/>
                </a:schemeClr>
              </a:solidFill>
            </a:endParaRP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019800"/>
            <a:ext cx="8763000" cy="338554"/>
          </a:xfrm>
          <a:prstGeom prst="rect">
            <a:avLst/>
          </a:prstGeom>
          <a:noFill/>
        </p:spPr>
        <p:txBody>
          <a:bodyPr wrap="square" rtlCol="0">
            <a:spAutoFit/>
          </a:bodyPr>
          <a:lstStyle/>
          <a:p>
            <a:pPr algn="ctr"/>
            <a:r>
              <a:rPr lang="en-US" sz="1600" dirty="0">
                <a:solidFill>
                  <a:schemeClr val="tx1">
                    <a:lumMod val="95000"/>
                  </a:schemeClr>
                </a:solidFill>
              </a:rPr>
              <a:t>Parable of the Sower  -- Greek Icon</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498823"/>
            <a:ext cx="9144000" cy="3860355"/>
          </a:xfrm>
          <a:prstGeom prst="rect">
            <a:avLst/>
          </a:prstGeom>
        </p:spPr>
      </p:pic>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057400"/>
            <a:ext cx="7467600" cy="1754326"/>
          </a:xfrm>
          <a:prstGeom prst="rect">
            <a:avLst/>
          </a:prstGeom>
        </p:spPr>
        <p:txBody>
          <a:bodyPr wrap="square">
            <a:spAutoFit/>
          </a:bodyPr>
          <a:lstStyle/>
          <a:p>
            <a:r>
              <a:rPr lang="en-US" sz="3600" dirty="0"/>
              <a:t>"Then the righteous will shine like the sun in the kingdom of their Father. Let anyone with ears listen!"</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13:43</a:t>
            </a:r>
          </a:p>
        </p:txBody>
      </p:sp>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1" y="6400800"/>
            <a:ext cx="8763000" cy="307777"/>
          </a:xfrm>
          <a:prstGeom prst="rect">
            <a:avLst/>
          </a:prstGeom>
          <a:noFill/>
        </p:spPr>
        <p:txBody>
          <a:bodyPr wrap="square" rtlCol="0">
            <a:spAutoFit/>
          </a:bodyPr>
          <a:lstStyle/>
          <a:p>
            <a:pPr algn="ctr"/>
            <a:r>
              <a:rPr lang="en-US" sz="1400" dirty="0">
                <a:solidFill>
                  <a:schemeClr val="tx1">
                    <a:lumMod val="95000"/>
                  </a:schemeClr>
                </a:solidFill>
              </a:rPr>
              <a:t>Angels Dancing  --  Giovanni Paolo, </a:t>
            </a:r>
            <a:r>
              <a:rPr lang="en-US" sz="1400" dirty="0" err="1">
                <a:solidFill>
                  <a:schemeClr val="tx1">
                    <a:lumMod val="95000"/>
                  </a:schemeClr>
                </a:solidFill>
              </a:rPr>
              <a:t>Musée</a:t>
            </a:r>
            <a:r>
              <a:rPr lang="en-US" sz="1400" dirty="0">
                <a:solidFill>
                  <a:schemeClr val="tx1">
                    <a:lumMod val="95000"/>
                  </a:schemeClr>
                </a:solidFill>
              </a:rPr>
              <a:t> Condé, Chantilly, France </a:t>
            </a:r>
          </a:p>
        </p:txBody>
      </p:sp>
      <p:pic>
        <p:nvPicPr>
          <p:cNvPr id="3" name="Picture 2">
            <a:extLst>
              <a:ext uri="{FF2B5EF4-FFF2-40B4-BE49-F238E27FC236}">
                <a16:creationId xmlns:a16="http://schemas.microsoft.com/office/drawing/2014/main" id="{9EAFA016-05C4-5546-7121-9370987E2EBB}"/>
              </a:ext>
            </a:extLst>
          </p:cNvPr>
          <p:cNvPicPr>
            <a:picLocks noChangeAspect="1"/>
          </p:cNvPicPr>
          <p:nvPr/>
        </p:nvPicPr>
        <p:blipFill>
          <a:blip r:embed="rId2"/>
          <a:stretch>
            <a:fillRect/>
          </a:stretch>
        </p:blipFill>
        <p:spPr>
          <a:xfrm>
            <a:off x="2362200" y="-11151"/>
            <a:ext cx="7918122" cy="6324600"/>
          </a:xfrm>
          <a:prstGeom prst="rect">
            <a:avLst/>
          </a:prstGeom>
        </p:spPr>
      </p:pic>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a:t>
            </a:r>
            <a:r>
              <a:rPr lang="en-US" sz="1600" dirty="0" err="1"/>
              <a:t>www.flickr.com</a:t>
            </a:r>
            <a:r>
              <a:rPr lang="en-US" sz="1600" dirty="0"/>
              <a:t>/photos/</a:t>
            </a:r>
            <a:r>
              <a:rPr lang="en-US" sz="1600" dirty="0" err="1"/>
              <a:t>webcarnet</a:t>
            </a:r>
            <a:r>
              <a:rPr lang="en-US" sz="1600" dirty="0"/>
              <a:t>/331459963</a:t>
            </a:r>
          </a:p>
          <a:p>
            <a:pPr>
              <a:buNone/>
            </a:pPr>
            <a:r>
              <a:rPr lang="en-US" sz="1600" dirty="0"/>
              <a:t>https://</a:t>
            </a:r>
            <a:r>
              <a:rPr lang="en-US" sz="1600" dirty="0" err="1"/>
              <a:t>commons.wikimedia.org</a:t>
            </a:r>
            <a:r>
              <a:rPr lang="en-US" sz="1600" dirty="0"/>
              <a:t>/wiki/</a:t>
            </a:r>
            <a:r>
              <a:rPr lang="en-US" sz="1600" dirty="0" err="1"/>
              <a:t>File:Blake_jacobsladder.jpg</a:t>
            </a:r>
            <a:endParaRPr lang="en-US" sz="1600" dirty="0"/>
          </a:p>
          <a:p>
            <a:pPr>
              <a:buNone/>
            </a:pPr>
            <a:r>
              <a:rPr lang="en-US" sz="1600" dirty="0"/>
              <a:t>https://commons.wikimedia.org/wiki/File:Singing_Windows_stained_glass,_designed_by_J%26R_Lamb,_located_in_the_University_chapel_at_Tuskegee_University,_Tuskegee,_Alabama_LCCN2010637794.tif</a:t>
            </a:r>
          </a:p>
          <a:p>
            <a:pPr>
              <a:buNone/>
            </a:pPr>
            <a:r>
              <a:rPr lang="en-US" sz="1600" dirty="0"/>
              <a:t>https://commons.wikimedia.org/wiki/File:Diminish_and_Ascend,_Christchurch_Botanic_Gardens,_Christchurch.jpg</a:t>
            </a:r>
          </a:p>
          <a:p>
            <a:pPr>
              <a:buNone/>
            </a:pPr>
            <a:r>
              <a:rPr lang="en-US" sz="1600" dirty="0"/>
              <a:t>https://</a:t>
            </a:r>
            <a:r>
              <a:rPr lang="en-US" sz="1600" dirty="0" err="1"/>
              <a:t>commons.wikimedia.org</a:t>
            </a:r>
            <a:r>
              <a:rPr lang="en-US" sz="1600" dirty="0"/>
              <a:t>/wiki/File:%27Butterfly_and_Wild_Rose%27_by_Shibata_Zeshin,_1885,_Honolulu_Museum_of_Art,_4658.1.JPG</a:t>
            </a:r>
          </a:p>
          <a:p>
            <a:pPr>
              <a:buNone/>
            </a:pPr>
            <a:r>
              <a:rPr lang="en-US" sz="1600" dirty="0"/>
              <a:t>https://</a:t>
            </a:r>
            <a:r>
              <a:rPr lang="en-US" sz="1600" dirty="0" err="1"/>
              <a:t>commons.wikimedia.org</a:t>
            </a:r>
            <a:r>
              <a:rPr lang="en-US" sz="1600" dirty="0"/>
              <a:t>/wiki/</a:t>
            </a:r>
            <a:r>
              <a:rPr lang="en-US" sz="1600" dirty="0" err="1"/>
              <a:t>File:AlphaOmega.jpg</a:t>
            </a:r>
            <a:r>
              <a:rPr lang="en-US" sz="1600" dirty="0"/>
              <a:t> – Etan J. Tal</a:t>
            </a:r>
          </a:p>
          <a:p>
            <a:pPr>
              <a:buNone/>
            </a:pPr>
            <a:r>
              <a:rPr lang="en-US" sz="1600" dirty="0"/>
              <a:t>http://</a:t>
            </a:r>
            <a:r>
              <a:rPr lang="en-US" sz="1600" dirty="0" err="1"/>
              <a:t>upload.wikimedia.org</a:t>
            </a:r>
            <a:r>
              <a:rPr lang="en-US" sz="1600" dirty="0"/>
              <a:t>/</a:t>
            </a:r>
            <a:r>
              <a:rPr lang="en-US" sz="1600" dirty="0" err="1"/>
              <a:t>wikipedia</a:t>
            </a:r>
            <a:r>
              <a:rPr lang="en-US" sz="1600" dirty="0"/>
              <a:t>/commons/d/</a:t>
            </a:r>
            <a:r>
              <a:rPr lang="en-US" sz="1600" dirty="0" err="1"/>
              <a:t>dd</a:t>
            </a:r>
            <a:r>
              <a:rPr lang="en-US" sz="1600" dirty="0"/>
              <a:t>/</a:t>
            </a:r>
            <a:r>
              <a:rPr lang="en-US" sz="1600" dirty="0" err="1"/>
              <a:t>Ralph_Hedley_The_Widow_1899.jpg</a:t>
            </a:r>
            <a:endParaRPr lang="en-US" sz="1600" dirty="0"/>
          </a:p>
          <a:p>
            <a:pPr>
              <a:buNone/>
            </a:pPr>
            <a:r>
              <a:rPr lang="en-US" sz="1600" dirty="0"/>
              <a:t>https://</a:t>
            </a:r>
            <a:r>
              <a:rPr lang="en-US" sz="1600" dirty="0" err="1"/>
              <a:t>www.flickr.com</a:t>
            </a:r>
            <a:r>
              <a:rPr lang="en-US" sz="1600" dirty="0"/>
              <a:t>/photos/</a:t>
            </a:r>
            <a:r>
              <a:rPr lang="en-US" sz="1600" dirty="0" err="1"/>
              <a:t>thomashawk</a:t>
            </a:r>
            <a:r>
              <a:rPr lang="en-US" sz="1600" dirty="0"/>
              <a:t>/10251241163/ - Thomas Hawk</a:t>
            </a:r>
          </a:p>
          <a:p>
            <a:pPr>
              <a:buNone/>
            </a:pPr>
            <a:r>
              <a:rPr lang="en-US" sz="1600" dirty="0"/>
              <a:t>https://commons.m.wikimedia.org/wiki/File:The_parable_of_the_sower.jpg</a:t>
            </a:r>
          </a:p>
          <a:p>
            <a:pPr>
              <a:buNone/>
            </a:pPr>
            <a:r>
              <a:rPr lang="en-US" sz="1600" dirty="0"/>
              <a:t>https://commons.m.wikimedia.org/wiki/File:Angels_dancing_sun_Giovanni_di_Paolo_Cond%C3%A9_Chantilly.jpg</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600" dirty="0"/>
          </a:p>
          <a:p>
            <a:endParaRPr lang="en-US" sz="1600" dirty="0"/>
          </a:p>
          <a:p>
            <a:endParaRPr lang="en-US" sz="16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410200"/>
            <a:ext cx="2667000" cy="1077218"/>
          </a:xfrm>
          <a:prstGeom prst="rect">
            <a:avLst/>
          </a:prstGeom>
          <a:noFill/>
        </p:spPr>
        <p:txBody>
          <a:bodyPr wrap="square" rtlCol="0">
            <a:spAutoFit/>
          </a:bodyPr>
          <a:lstStyle/>
          <a:p>
            <a:pPr algn="ctr"/>
            <a:r>
              <a:rPr lang="en-US" sz="1600" dirty="0">
                <a:solidFill>
                  <a:schemeClr val="tx1">
                    <a:lumMod val="95000"/>
                  </a:schemeClr>
                </a:solidFill>
              </a:rPr>
              <a:t>Dream of Jacob</a:t>
            </a:r>
          </a:p>
          <a:p>
            <a:pPr algn="ctr"/>
            <a:endParaRPr lang="en-US" sz="1600" dirty="0">
              <a:solidFill>
                <a:schemeClr val="tx1">
                  <a:lumMod val="95000"/>
                </a:schemeClr>
              </a:solidFill>
            </a:endParaRPr>
          </a:p>
          <a:p>
            <a:pPr algn="ctr"/>
            <a:r>
              <a:rPr lang="en-US" sz="1600" dirty="0">
                <a:solidFill>
                  <a:schemeClr val="tx1">
                    <a:lumMod val="95000"/>
                  </a:schemeClr>
                </a:solidFill>
              </a:rPr>
              <a:t>John August Swanson</a:t>
            </a:r>
          </a:p>
          <a:p>
            <a:pPr algn="ctr"/>
            <a:r>
              <a:rPr lang="en-US" sz="1600" dirty="0">
                <a:solidFill>
                  <a:schemeClr val="tx1">
                    <a:lumMod val="95000"/>
                  </a:schemeClr>
                </a:solidFill>
              </a:rPr>
              <a:t>Print, 1986</a:t>
            </a:r>
          </a:p>
        </p:txBody>
      </p:sp>
      <p:pic>
        <p:nvPicPr>
          <p:cNvPr id="2" name="Picture 1">
            <a:extLst>
              <a:ext uri="{FF2B5EF4-FFF2-40B4-BE49-F238E27FC236}">
                <a16:creationId xmlns:a16="http://schemas.microsoft.com/office/drawing/2014/main" id="{245628E5-78C1-4A16-9E13-8D536524D3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1" y="0"/>
            <a:ext cx="4560599" cy="68580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209801"/>
            <a:ext cx="7467600" cy="1200329"/>
          </a:xfrm>
          <a:prstGeom prst="rect">
            <a:avLst/>
          </a:prstGeom>
        </p:spPr>
        <p:txBody>
          <a:bodyPr wrap="square">
            <a:spAutoFit/>
          </a:bodyPr>
          <a:lstStyle/>
          <a:p>
            <a:r>
              <a:rPr lang="en-US" sz="3600" dirty="0"/>
              <a:t>… and the angels of God were ascending and descending on it.</a:t>
            </a:r>
            <a:endParaRPr lang="en-US" sz="3600" dirty="0">
              <a:cs typeface="Arial" pitchFamily="34" charset="0"/>
            </a:endParaRPr>
          </a:p>
        </p:txBody>
      </p:sp>
      <p:sp>
        <p:nvSpPr>
          <p:cNvPr id="4" name="TextBox 3"/>
          <p:cNvSpPr txBox="1"/>
          <p:nvPr/>
        </p:nvSpPr>
        <p:spPr>
          <a:xfrm>
            <a:off x="5486400" y="4114801"/>
            <a:ext cx="3352800" cy="461665"/>
          </a:xfrm>
          <a:prstGeom prst="rect">
            <a:avLst/>
          </a:prstGeom>
          <a:noFill/>
        </p:spPr>
        <p:txBody>
          <a:bodyPr wrap="square" rtlCol="0">
            <a:spAutoFit/>
          </a:bodyPr>
          <a:lstStyle/>
          <a:p>
            <a:pPr algn="ctr"/>
            <a:r>
              <a:rPr lang="en-US" sz="2400" dirty="0">
                <a:solidFill>
                  <a:schemeClr val="tx1">
                    <a:lumMod val="95000"/>
                  </a:schemeClr>
                </a:solidFill>
              </a:rPr>
              <a:t>Genesis </a:t>
            </a:r>
            <a:r>
              <a:rPr lang="en-US" sz="2400" dirty="0" err="1">
                <a:solidFill>
                  <a:schemeClr val="tx1">
                    <a:lumMod val="95000"/>
                  </a:schemeClr>
                </a:solidFill>
              </a:rPr>
              <a:t>28:12b</a:t>
            </a:r>
            <a:endParaRPr lang="en-US" sz="2400" dirty="0">
              <a:solidFill>
                <a:schemeClr val="tx1">
                  <a:lumMod val="95000"/>
                </a:schemeClr>
              </a:solidFill>
            </a:endParaRPr>
          </a:p>
        </p:txBody>
      </p:sp>
    </p:spTree>
    <p:extLst>
      <p:ext uri="{BB962C8B-B14F-4D97-AF65-F5344CB8AC3E}">
        <p14:creationId xmlns:p14="http://schemas.microsoft.com/office/powerpoint/2010/main" val="663914847"/>
      </p:ext>
    </p:extLst>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275184"/>
            <a:ext cx="2514600" cy="1354217"/>
          </a:xfrm>
          <a:prstGeom prst="rect">
            <a:avLst/>
          </a:prstGeom>
          <a:noFill/>
        </p:spPr>
        <p:txBody>
          <a:bodyPr wrap="square" rtlCol="0">
            <a:spAutoFit/>
          </a:bodyPr>
          <a:lstStyle/>
          <a:p>
            <a:pPr algn="ctr"/>
            <a:r>
              <a:rPr lang="en-US" sz="1600" dirty="0">
                <a:solidFill>
                  <a:schemeClr val="tx1">
                    <a:lumMod val="95000"/>
                  </a:schemeClr>
                </a:solidFill>
              </a:rPr>
              <a:t>Jacob's Dream</a:t>
            </a:r>
          </a:p>
          <a:p>
            <a:pPr algn="ctr"/>
            <a:endParaRPr lang="en-US" sz="1600" dirty="0">
              <a:solidFill>
                <a:schemeClr val="tx1">
                  <a:lumMod val="95000"/>
                </a:schemeClr>
              </a:solidFill>
            </a:endParaRPr>
          </a:p>
          <a:p>
            <a:pPr algn="ctr"/>
            <a:r>
              <a:rPr lang="en-US" sz="1600" dirty="0">
                <a:solidFill>
                  <a:schemeClr val="tx1">
                    <a:lumMod val="95000"/>
                  </a:schemeClr>
                </a:solidFill>
              </a:rPr>
              <a:t>William Blake</a:t>
            </a:r>
          </a:p>
          <a:p>
            <a:pPr algn="ctr"/>
            <a:r>
              <a:rPr lang="en-US" sz="1600" dirty="0">
                <a:solidFill>
                  <a:schemeClr val="tx1">
                    <a:lumMod val="95000"/>
                  </a:schemeClr>
                </a:solidFill>
              </a:rPr>
              <a:t>British Museum</a:t>
            </a:r>
          </a:p>
          <a:p>
            <a:pPr algn="ctr"/>
            <a:r>
              <a:rPr lang="en-US" sz="1600" dirty="0">
                <a:solidFill>
                  <a:schemeClr val="tx1">
                    <a:lumMod val="95000"/>
                  </a:schemeClr>
                </a:solidFill>
              </a:rPr>
              <a:t>London, England</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9200" y="11374"/>
            <a:ext cx="5334000" cy="6846627"/>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09801"/>
            <a:ext cx="7467600" cy="1200329"/>
          </a:xfrm>
          <a:prstGeom prst="rect">
            <a:avLst/>
          </a:prstGeom>
        </p:spPr>
        <p:txBody>
          <a:bodyPr wrap="square">
            <a:spAutoFit/>
          </a:bodyPr>
          <a:lstStyle/>
          <a:p>
            <a:r>
              <a:rPr lang="en-US" sz="3600" dirty="0"/>
              <a:t>And he was afraid, and said, "How awesome is this place!" </a:t>
            </a:r>
          </a:p>
        </p:txBody>
      </p:sp>
      <p:sp>
        <p:nvSpPr>
          <p:cNvPr id="5" name="TextBox 4"/>
          <p:cNvSpPr txBox="1"/>
          <p:nvPr/>
        </p:nvSpPr>
        <p:spPr>
          <a:xfrm>
            <a:off x="5791200" y="4343401"/>
            <a:ext cx="3352800" cy="461665"/>
          </a:xfrm>
          <a:prstGeom prst="rect">
            <a:avLst/>
          </a:prstGeom>
          <a:noFill/>
        </p:spPr>
        <p:txBody>
          <a:bodyPr wrap="square" rtlCol="0">
            <a:spAutoFit/>
          </a:bodyPr>
          <a:lstStyle/>
          <a:p>
            <a:pPr algn="ctr"/>
            <a:r>
              <a:rPr lang="en-US" sz="2400" dirty="0">
                <a:solidFill>
                  <a:schemeClr val="tx1">
                    <a:lumMod val="95000"/>
                  </a:schemeClr>
                </a:solidFill>
              </a:rPr>
              <a:t>Genesis </a:t>
            </a:r>
            <a:r>
              <a:rPr lang="en-US" sz="2400" dirty="0" err="1">
                <a:solidFill>
                  <a:schemeClr val="tx1">
                    <a:lumMod val="95000"/>
                  </a:schemeClr>
                </a:solidFill>
              </a:rPr>
              <a:t>28:17a</a:t>
            </a:r>
            <a:endParaRPr lang="en-US" sz="2400" dirty="0">
              <a:solidFill>
                <a:schemeClr val="tx1">
                  <a:lumMod val="95000"/>
                </a:schemeClr>
              </a:solidFill>
            </a:endParaRP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5029200"/>
            <a:ext cx="1905000" cy="1569660"/>
          </a:xfrm>
          <a:prstGeom prst="rect">
            <a:avLst/>
          </a:prstGeom>
          <a:noFill/>
        </p:spPr>
        <p:txBody>
          <a:bodyPr wrap="square" rtlCol="0">
            <a:spAutoFit/>
          </a:bodyPr>
          <a:lstStyle/>
          <a:p>
            <a:pPr algn="ctr"/>
            <a:r>
              <a:rPr lang="en-US" sz="1600" dirty="0">
                <a:solidFill>
                  <a:schemeClr val="tx1">
                    <a:lumMod val="95000"/>
                  </a:schemeClr>
                </a:solidFill>
              </a:rPr>
              <a:t>Climbing Jacob's Ladder</a:t>
            </a:r>
          </a:p>
          <a:p>
            <a:pPr algn="ctr"/>
            <a:endParaRPr lang="en-US" sz="1600" dirty="0">
              <a:solidFill>
                <a:schemeClr val="tx1">
                  <a:lumMod val="95000"/>
                </a:schemeClr>
              </a:solidFill>
            </a:endParaRPr>
          </a:p>
          <a:p>
            <a:pPr algn="ctr"/>
            <a:r>
              <a:rPr lang="en-US" sz="1600" dirty="0">
                <a:solidFill>
                  <a:schemeClr val="tx1">
                    <a:lumMod val="95000"/>
                  </a:schemeClr>
                </a:solidFill>
              </a:rPr>
              <a:t>J. &amp; R. Lamb Studios</a:t>
            </a:r>
          </a:p>
          <a:p>
            <a:pPr algn="ctr"/>
            <a:r>
              <a:rPr lang="en-US" sz="1600" dirty="0" err="1">
                <a:solidFill>
                  <a:schemeClr val="tx1">
                    <a:lumMod val="95000"/>
                  </a:schemeClr>
                </a:solidFill>
              </a:rPr>
              <a:t>Tuskeegee</a:t>
            </a:r>
            <a:r>
              <a:rPr lang="en-US" sz="1600" dirty="0">
                <a:solidFill>
                  <a:schemeClr val="tx1">
                    <a:lumMod val="95000"/>
                  </a:schemeClr>
                </a:solidFill>
              </a:rPr>
              <a:t> University, Alabama</a:t>
            </a:r>
          </a:p>
        </p:txBody>
      </p:sp>
      <p:pic>
        <p:nvPicPr>
          <p:cNvPr id="5" name="Picture 4">
            <a:extLst>
              <a:ext uri="{FF2B5EF4-FFF2-40B4-BE49-F238E27FC236}">
                <a16:creationId xmlns:a16="http://schemas.microsoft.com/office/drawing/2014/main" id="{D548EB0B-3FDB-EC3B-7F1D-8D31F59259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48200" y="91356"/>
            <a:ext cx="3962400" cy="6654532"/>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362201"/>
            <a:ext cx="7467600" cy="1200329"/>
          </a:xfrm>
          <a:prstGeom prst="rect">
            <a:avLst/>
          </a:prstGeom>
        </p:spPr>
        <p:txBody>
          <a:bodyPr wrap="square">
            <a:spAutoFit/>
          </a:bodyPr>
          <a:lstStyle/>
          <a:p>
            <a:r>
              <a:rPr lang="en-US" sz="3600" dirty="0"/>
              <a:t>"This is none other than the house of God, and this is the gate of heaven."</a:t>
            </a:r>
          </a:p>
        </p:txBody>
      </p:sp>
      <p:sp>
        <p:nvSpPr>
          <p:cNvPr id="5" name="TextBox 4"/>
          <p:cNvSpPr txBox="1"/>
          <p:nvPr/>
        </p:nvSpPr>
        <p:spPr>
          <a:xfrm>
            <a:off x="5943600" y="4267201"/>
            <a:ext cx="3352800" cy="461665"/>
          </a:xfrm>
          <a:prstGeom prst="rect">
            <a:avLst/>
          </a:prstGeom>
          <a:noFill/>
        </p:spPr>
        <p:txBody>
          <a:bodyPr wrap="square" rtlCol="0">
            <a:spAutoFit/>
          </a:bodyPr>
          <a:lstStyle/>
          <a:p>
            <a:pPr algn="ctr"/>
            <a:r>
              <a:rPr lang="en-US" sz="2400" dirty="0">
                <a:solidFill>
                  <a:schemeClr val="tx1">
                    <a:lumMod val="95000"/>
                  </a:schemeClr>
                </a:solidFill>
              </a:rPr>
              <a:t>Genesis </a:t>
            </a:r>
            <a:r>
              <a:rPr lang="en-US" sz="2400" dirty="0" err="1">
                <a:solidFill>
                  <a:schemeClr val="tx1">
                    <a:lumMod val="95000"/>
                  </a:schemeClr>
                </a:solidFill>
              </a:rPr>
              <a:t>28:17b</a:t>
            </a:r>
            <a:endParaRPr lang="en-US" sz="2400" dirty="0">
              <a:solidFill>
                <a:schemeClr val="tx1">
                  <a:lumMod val="95000"/>
                </a:schemeClr>
              </a:solidFill>
            </a:endParaRPr>
          </a:p>
        </p:txBody>
      </p:sp>
    </p:spTree>
    <p:extLst>
      <p:ext uri="{BB962C8B-B14F-4D97-AF65-F5344CB8AC3E}">
        <p14:creationId xmlns:p14="http://schemas.microsoft.com/office/powerpoint/2010/main" val="556276340"/>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8000" y="6474023"/>
            <a:ext cx="8610600" cy="307777"/>
          </a:xfrm>
          <a:prstGeom prst="rect">
            <a:avLst/>
          </a:prstGeom>
          <a:noFill/>
        </p:spPr>
        <p:txBody>
          <a:bodyPr wrap="square" rtlCol="0">
            <a:spAutoFit/>
          </a:bodyPr>
          <a:lstStyle/>
          <a:p>
            <a:pPr algn="ctr"/>
            <a:r>
              <a:rPr lang="en-US" sz="1400" dirty="0">
                <a:solidFill>
                  <a:schemeClr val="tx1">
                    <a:lumMod val="95000"/>
                  </a:schemeClr>
                </a:solidFill>
              </a:rPr>
              <a:t>Diminish and Ascend  -- David McCracken, Christchurch, New Zealand</a:t>
            </a:r>
          </a:p>
        </p:txBody>
      </p:sp>
      <p:sp>
        <p:nvSpPr>
          <p:cNvPr id="3" name="Rectangle 2"/>
          <p:cNvSpPr/>
          <p:nvPr/>
        </p:nvSpPr>
        <p:spPr>
          <a:xfrm>
            <a:off x="1752600" y="4477434"/>
            <a:ext cx="4572000" cy="369332"/>
          </a:xfrm>
          <a:prstGeom prst="rect">
            <a:avLst/>
          </a:prstGeom>
        </p:spPr>
        <p:txBody>
          <a:bodyPr>
            <a:spAutoFit/>
          </a:bodyPr>
          <a:lstStyle/>
          <a:p>
            <a:endParaRPr lang="en-US" dirty="0"/>
          </a:p>
        </p:txBody>
      </p:sp>
      <p:pic>
        <p:nvPicPr>
          <p:cNvPr id="6" name="Picture 5">
            <a:extLst>
              <a:ext uri="{FF2B5EF4-FFF2-40B4-BE49-F238E27FC236}">
                <a16:creationId xmlns:a16="http://schemas.microsoft.com/office/drawing/2014/main" id="{A5E66622-C6B0-1BEA-10EB-BFDDBDF19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6218" y="0"/>
            <a:ext cx="9788982" cy="63246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1878</TotalTime>
  <Words>713</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First Sunday after Christmas Day Year A</vt:lpstr>
      <vt:lpstr>Eighth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92</cp:revision>
  <dcterms:created xsi:type="dcterms:W3CDTF">2016-08-31T16:46:43Z</dcterms:created>
  <dcterms:modified xsi:type="dcterms:W3CDTF">2022-09-27T19:34:20Z</dcterms:modified>
</cp:coreProperties>
</file>