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sldIdLst>
    <p:sldId id="256" r:id="rId2"/>
    <p:sldId id="282" r:id="rId3"/>
    <p:sldId id="382" r:id="rId4"/>
    <p:sldId id="383" r:id="rId5"/>
    <p:sldId id="384" r:id="rId6"/>
    <p:sldId id="385" r:id="rId7"/>
    <p:sldId id="386" r:id="rId8"/>
    <p:sldId id="387" r:id="rId9"/>
    <p:sldId id="388" r:id="rId10"/>
    <p:sldId id="389" r:id="rId11"/>
    <p:sldId id="390" r:id="rId12"/>
    <p:sldId id="391" r:id="rId13"/>
    <p:sldId id="392" r:id="rId14"/>
    <p:sldId id="393" r:id="rId15"/>
    <p:sldId id="402" r:id="rId16"/>
    <p:sldId id="395" r:id="rId17"/>
    <p:sldId id="396" r:id="rId18"/>
    <p:sldId id="397" r:id="rId19"/>
    <p:sldId id="400" r:id="rId20"/>
    <p:sldId id="399" r:id="rId21"/>
    <p:sldId id="394" r:id="rId22"/>
    <p:sldId id="401" r:id="rId23"/>
    <p:sldId id="398" r:id="rId24"/>
    <p:sldId id="403" r:id="rId25"/>
    <p:sldId id="404" r:id="rId26"/>
    <p:sldId id="405" r:id="rId27"/>
    <p:sldId id="406" r:id="rId28"/>
    <p:sldId id="29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p:cViewPr varScale="1">
        <p:scale>
          <a:sx n="72" d="100"/>
          <a:sy n="72" d="100"/>
        </p:scale>
        <p:origin x="672" y="43"/>
      </p:cViewPr>
      <p:guideLst>
        <p:guide orient="horz" pos="2160"/>
        <p:guide pos="3840"/>
      </p:guideLst>
    </p:cSldViewPr>
  </p:slideViewPr>
  <p:notesTextViewPr>
    <p:cViewPr>
      <p:scale>
        <a:sx n="100" d="100"/>
        <a:sy n="100" d="100"/>
      </p:scale>
      <p:origin x="0" y="0"/>
    </p:cViewPr>
  </p:notesTextViewPr>
  <p:sorterViewPr>
    <p:cViewPr>
      <p:scale>
        <a:sx n="40" d="100"/>
        <a:sy n="40" d="100"/>
      </p:scale>
      <p:origin x="0" y="-5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9/27/2022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9/27/2022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371601"/>
            <a:ext cx="8458200" cy="1470025"/>
          </a:xfrm>
        </p:spPr>
        <p:txBody>
          <a:bodyPr>
            <a:noAutofit/>
          </a:bodyPr>
          <a:lstStyle/>
          <a:p>
            <a:r>
              <a:rPr lang="en-US" sz="9600"/>
              <a:t>Seventh </a:t>
            </a:r>
            <a:r>
              <a:rPr lang="en-US" sz="9600" dirty="0"/>
              <a:t>Sunday after Pentecost</a:t>
            </a:r>
          </a:p>
        </p:txBody>
      </p:sp>
      <p:sp>
        <p:nvSpPr>
          <p:cNvPr id="3" name="Subtitle 2"/>
          <p:cNvSpPr>
            <a:spLocks noGrp="1"/>
          </p:cNvSpPr>
          <p:nvPr>
            <p:ph type="subTitle" idx="1"/>
          </p:nvPr>
        </p:nvSpPr>
        <p:spPr>
          <a:xfrm>
            <a:off x="2933700" y="3657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828800" y="4876801"/>
            <a:ext cx="7315200" cy="2246769"/>
          </a:xfrm>
          <a:prstGeom prst="rect">
            <a:avLst/>
          </a:prstGeom>
        </p:spPr>
        <p:txBody>
          <a:bodyPr wrap="square">
            <a:spAutoFit/>
          </a:bodyPr>
          <a:lstStyle/>
          <a:p>
            <a:r>
              <a:rPr lang="en-US" sz="2800" dirty="0"/>
              <a:t>G</a:t>
            </a:r>
            <a:r>
              <a:rPr lang="en-US" sz="2800"/>
              <a:t>enesis </a:t>
            </a:r>
            <a:r>
              <a:rPr lang="en-US" sz="2800" dirty="0"/>
              <a:t>25:19-34 and Psalm 119:105-112</a:t>
            </a:r>
          </a:p>
          <a:p>
            <a:r>
              <a:rPr lang="en-US" sz="2800" dirty="0"/>
              <a:t>Isaiah 55:10-13 and Psalm 65:(1-8), 9-13  Romans 8:1-11</a:t>
            </a:r>
          </a:p>
          <a:p>
            <a:r>
              <a:rPr lang="en-US" sz="2800" dirty="0"/>
              <a:t>Matthew 13:1-9, 18-23 </a:t>
            </a:r>
            <a:r>
              <a:rPr lang="fi-FI" sz="2800" dirty="0"/>
              <a:t>	</a:t>
            </a:r>
          </a:p>
          <a:p>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You visit the earth and water it, you greatly enrich it … you provide the people with grain, for so you have prepared it.</a:t>
            </a:r>
            <a:endParaRPr lang="en-US" sz="3600" dirty="0">
              <a:cs typeface="Arial" pitchFamily="34" charset="0"/>
            </a:endParaRPr>
          </a:p>
        </p:txBody>
      </p:sp>
      <p:sp>
        <p:nvSpPr>
          <p:cNvPr id="5" name="TextBox 4"/>
          <p:cNvSpPr txBox="1"/>
          <p:nvPr/>
        </p:nvSpPr>
        <p:spPr>
          <a:xfrm>
            <a:off x="58674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65:9</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681246"/>
            <a:ext cx="8763000" cy="338554"/>
          </a:xfrm>
          <a:prstGeom prst="rect">
            <a:avLst/>
          </a:prstGeom>
          <a:noFill/>
        </p:spPr>
        <p:txBody>
          <a:bodyPr wrap="square" rtlCol="0">
            <a:spAutoFit/>
          </a:bodyPr>
          <a:lstStyle/>
          <a:p>
            <a:pPr algn="ctr"/>
            <a:r>
              <a:rPr lang="en-US" sz="1600" dirty="0">
                <a:solidFill>
                  <a:schemeClr val="tx1">
                    <a:lumMod val="95000"/>
                  </a:schemeClr>
                </a:solidFill>
              </a:rPr>
              <a:t>Farm Mural, adjacent to Federal Land Bank </a:t>
            </a:r>
            <a:r>
              <a:rPr lang="en-US" sz="1600" dirty="0" err="1">
                <a:solidFill>
                  <a:schemeClr val="tx1">
                    <a:lumMod val="95000"/>
                  </a:schemeClr>
                </a:solidFill>
              </a:rPr>
              <a:t>Bldg</a:t>
            </a:r>
            <a:r>
              <a:rPr lang="en-US" sz="1600" dirty="0">
                <a:solidFill>
                  <a:schemeClr val="tx1">
                    <a:lumMod val="95000"/>
                  </a:schemeClr>
                </a:solidFill>
              </a:rPr>
              <a:t>, Columbia, SC</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419519"/>
            <a:ext cx="9144000" cy="2018963"/>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1"/>
            <a:ext cx="7467600" cy="1200329"/>
          </a:xfrm>
          <a:prstGeom prst="rect">
            <a:avLst/>
          </a:prstGeom>
        </p:spPr>
        <p:txBody>
          <a:bodyPr wrap="square">
            <a:spAutoFit/>
          </a:bodyPr>
          <a:lstStyle/>
          <a:p>
            <a:r>
              <a:rPr lang="en-US" sz="3600" dirty="0"/>
              <a:t>… to set the mind on the Spirit is life and peace.</a:t>
            </a:r>
          </a:p>
        </p:txBody>
      </p:sp>
      <p:sp>
        <p:nvSpPr>
          <p:cNvPr id="5" name="TextBox 4"/>
          <p:cNvSpPr txBox="1"/>
          <p:nvPr/>
        </p:nvSpPr>
        <p:spPr>
          <a:xfrm>
            <a:off x="5791200" y="4191001"/>
            <a:ext cx="3352800" cy="461665"/>
          </a:xfrm>
          <a:prstGeom prst="rect">
            <a:avLst/>
          </a:prstGeom>
          <a:noFill/>
        </p:spPr>
        <p:txBody>
          <a:bodyPr wrap="square" rtlCol="0">
            <a:spAutoFit/>
          </a:bodyPr>
          <a:lstStyle/>
          <a:p>
            <a:pPr algn="ctr"/>
            <a:r>
              <a:rPr lang="en-US" sz="2400" dirty="0">
                <a:solidFill>
                  <a:schemeClr val="tx1">
                    <a:lumMod val="95000"/>
                  </a:schemeClr>
                </a:solidFill>
              </a:rPr>
              <a:t>Romans </a:t>
            </a:r>
            <a:r>
              <a:rPr lang="en-US" sz="2400" dirty="0" err="1">
                <a:solidFill>
                  <a:schemeClr val="tx1">
                    <a:lumMod val="95000"/>
                  </a:schemeClr>
                </a:solidFill>
              </a:rPr>
              <a:t>8:6b</a:t>
            </a:r>
            <a:endParaRPr lang="en-US" sz="2400" dirty="0">
              <a:solidFill>
                <a:schemeClr val="tx1">
                  <a:lumMod val="95000"/>
                </a:schemeClr>
              </a:solidFill>
            </a:endParaRP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9120" y="5486400"/>
            <a:ext cx="1257300" cy="1077218"/>
          </a:xfrm>
          <a:prstGeom prst="rect">
            <a:avLst/>
          </a:prstGeom>
          <a:noFill/>
        </p:spPr>
        <p:txBody>
          <a:bodyPr wrap="square" rtlCol="0">
            <a:spAutoFit/>
          </a:bodyPr>
          <a:lstStyle/>
          <a:p>
            <a:pPr algn="ctr"/>
            <a:r>
              <a:rPr lang="en-US" sz="1600" dirty="0">
                <a:solidFill>
                  <a:schemeClr val="tx1">
                    <a:lumMod val="95000"/>
                  </a:schemeClr>
                </a:solidFill>
              </a:rPr>
              <a:t>Peruvian Street Art</a:t>
            </a:r>
          </a:p>
          <a:p>
            <a:pPr algn="ctr"/>
            <a:endParaRPr lang="en-US" sz="1600" dirty="0">
              <a:solidFill>
                <a:schemeClr val="tx1">
                  <a:lumMod val="95000"/>
                </a:schemeClr>
              </a:solidFill>
            </a:endParaRPr>
          </a:p>
          <a:p>
            <a:pPr algn="ctr"/>
            <a:r>
              <a:rPr lang="en-US" sz="1600" dirty="0">
                <a:solidFill>
                  <a:schemeClr val="tx1">
                    <a:lumMod val="95000"/>
                  </a:schemeClr>
                </a:solidFill>
              </a:rPr>
              <a:t> Lima, Peru</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r="-90"/>
          <a:stretch/>
        </p:blipFill>
        <p:spPr>
          <a:xfrm>
            <a:off x="3657600" y="-1"/>
            <a:ext cx="6705600" cy="6869049"/>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1754326"/>
          </a:xfrm>
          <a:prstGeom prst="rect">
            <a:avLst/>
          </a:prstGeom>
        </p:spPr>
        <p:txBody>
          <a:bodyPr wrap="square">
            <a:spAutoFit/>
          </a:bodyPr>
          <a:lstStyle/>
          <a:p>
            <a:r>
              <a:rPr lang="en-US" sz="3600" dirty="0"/>
              <a:t>And he told them many things in parables, saying: "Listen! A sower went out to sow.</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13:3</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561537"/>
            <a:ext cx="2819400" cy="861774"/>
          </a:xfrm>
          <a:prstGeom prst="rect">
            <a:avLst/>
          </a:prstGeom>
          <a:noFill/>
        </p:spPr>
        <p:txBody>
          <a:bodyPr wrap="square" rtlCol="0">
            <a:spAutoFit/>
          </a:bodyPr>
          <a:lstStyle/>
          <a:p>
            <a:pPr algn="ctr"/>
            <a:r>
              <a:rPr lang="en-US" sz="1600" dirty="0">
                <a:solidFill>
                  <a:schemeClr val="tx1">
                    <a:lumMod val="95000"/>
                  </a:schemeClr>
                </a:solidFill>
              </a:rPr>
              <a:t>Sally Sows</a:t>
            </a:r>
          </a:p>
          <a:p>
            <a:pPr algn="ctr"/>
            <a:endParaRPr lang="en-US" sz="1600" dirty="0">
              <a:solidFill>
                <a:schemeClr val="tx1">
                  <a:lumMod val="95000"/>
                </a:schemeClr>
              </a:solidFill>
            </a:endParaRPr>
          </a:p>
          <a:p>
            <a:pPr algn="ctr"/>
            <a:r>
              <a:rPr lang="en-US" sz="1600" dirty="0">
                <a:solidFill>
                  <a:schemeClr val="tx1">
                    <a:lumMod val="95000"/>
                  </a:schemeClr>
                </a:solidFill>
              </a:rPr>
              <a:t>Street mural, Brooklyn, NY</a:t>
            </a:r>
          </a:p>
        </p:txBody>
      </p:sp>
      <p:pic>
        <p:nvPicPr>
          <p:cNvPr id="5" name="Picture 4"/>
          <p:cNvPicPr>
            <a:picLocks noChangeAspect="1"/>
          </p:cNvPicPr>
          <p:nvPr/>
        </p:nvPicPr>
        <p:blipFill>
          <a:blip r:embed="rId2"/>
          <a:stretch>
            <a:fillRect/>
          </a:stretch>
        </p:blipFill>
        <p:spPr>
          <a:xfrm>
            <a:off x="5411227" y="457201"/>
            <a:ext cx="4494773" cy="5993031"/>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And as he sowed, some seeds fell on the path, and the birds came and ate them up.</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13:4</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1055" y="6324600"/>
            <a:ext cx="8763000" cy="338554"/>
          </a:xfrm>
          <a:prstGeom prst="rect">
            <a:avLst/>
          </a:prstGeom>
          <a:noFill/>
        </p:spPr>
        <p:txBody>
          <a:bodyPr wrap="square" rtlCol="0">
            <a:spAutoFit/>
          </a:bodyPr>
          <a:lstStyle/>
          <a:p>
            <a:pPr algn="ctr"/>
            <a:r>
              <a:rPr lang="en-US" sz="1600" dirty="0"/>
              <a:t>Sower at Sunset  --  Vincent van Gogh, </a:t>
            </a:r>
            <a:r>
              <a:rPr lang="en-US" sz="1600" dirty="0" err="1"/>
              <a:t>Kroller</a:t>
            </a:r>
            <a:r>
              <a:rPr lang="en-US" sz="1600" dirty="0"/>
              <a:t>-Muller Museum, </a:t>
            </a:r>
            <a:r>
              <a:rPr lang="en-US" sz="1600" dirty="0" err="1"/>
              <a:t>Otterlo</a:t>
            </a:r>
            <a:r>
              <a:rPr lang="en-US" sz="1600" dirty="0"/>
              <a:t>, Netherlands</a:t>
            </a:r>
            <a:endParaRPr lang="en-US" sz="1600" dirty="0">
              <a:solidFill>
                <a:schemeClr val="tx1">
                  <a:lumMod val="95000"/>
                </a:schemeClr>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23790" y="13572"/>
            <a:ext cx="7834610" cy="6158629"/>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Other seeds fell on rocky ground, where they did not have much soil, and they sprang up quickly, since they had no depth of soil.</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13:5</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Sowing Seed  --  Unidentified church sculpture</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800" y="304800"/>
            <a:ext cx="7848600" cy="588645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524000"/>
            <a:ext cx="7467600" cy="3416320"/>
          </a:xfrm>
          <a:prstGeom prst="rect">
            <a:avLst/>
          </a:prstGeom>
        </p:spPr>
        <p:txBody>
          <a:bodyPr wrap="square">
            <a:spAutoFit/>
          </a:bodyPr>
          <a:lstStyle/>
          <a:p>
            <a:r>
              <a:rPr lang="en-US" sz="3600" dirty="0"/>
              <a:t>When her time to give birth was at hand, there were twins in her womb. The first…Esau. Afterward his brother… with his hand gripping Esau's heel…named Jacob.</a:t>
            </a:r>
          </a:p>
          <a:p>
            <a:endParaRPr lang="en-US" sz="3600" dirty="0">
              <a:cs typeface="Arial" pitchFamily="34" charset="0"/>
            </a:endParaRPr>
          </a:p>
        </p:txBody>
      </p:sp>
      <p:sp>
        <p:nvSpPr>
          <p:cNvPr id="4" name="TextBox 3"/>
          <p:cNvSpPr txBox="1"/>
          <p:nvPr/>
        </p:nvSpPr>
        <p:spPr>
          <a:xfrm>
            <a:off x="6096000" y="4648201"/>
            <a:ext cx="3505200" cy="461665"/>
          </a:xfrm>
          <a:prstGeom prst="rect">
            <a:avLst/>
          </a:prstGeom>
          <a:noFill/>
        </p:spPr>
        <p:txBody>
          <a:bodyPr wrap="square" rtlCol="0">
            <a:spAutoFit/>
          </a:bodyPr>
          <a:lstStyle/>
          <a:p>
            <a:pPr algn="ctr"/>
            <a:r>
              <a:rPr lang="en-US" sz="2400" dirty="0">
                <a:solidFill>
                  <a:schemeClr val="tx1">
                    <a:lumMod val="95000"/>
                  </a:schemeClr>
                </a:solidFill>
              </a:rPr>
              <a:t>Genesis 25:24, </a:t>
            </a:r>
            <a:r>
              <a:rPr lang="en-US" sz="2400" dirty="0" err="1">
                <a:solidFill>
                  <a:schemeClr val="tx1">
                    <a:lumMod val="95000"/>
                  </a:schemeClr>
                </a:solidFill>
              </a:rPr>
              <a:t>25ac</a:t>
            </a:r>
            <a:r>
              <a:rPr lang="en-US" sz="2400" dirty="0">
                <a:solidFill>
                  <a:schemeClr val="tx1">
                    <a:lumMod val="95000"/>
                  </a:schemeClr>
                </a:solidFill>
              </a:rPr>
              <a:t>, </a:t>
            </a:r>
            <a:r>
              <a:rPr lang="en-US" sz="2400" dirty="0" err="1">
                <a:solidFill>
                  <a:schemeClr val="tx1">
                    <a:lumMod val="95000"/>
                  </a:schemeClr>
                </a:solidFill>
              </a:rPr>
              <a:t>26ab</a:t>
            </a:r>
            <a:endParaRPr lang="en-US" sz="2400" dirty="0">
              <a:solidFill>
                <a:schemeClr val="tx1">
                  <a:lumMod val="95000"/>
                </a:schemeClr>
              </a:solidFill>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But when the sun rose, they were scorched; and since they had no root, they withered away.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13:6</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181601"/>
            <a:ext cx="2209800" cy="1323439"/>
          </a:xfrm>
          <a:prstGeom prst="rect">
            <a:avLst/>
          </a:prstGeom>
          <a:noFill/>
        </p:spPr>
        <p:txBody>
          <a:bodyPr wrap="square" rtlCol="0">
            <a:spAutoFit/>
          </a:bodyPr>
          <a:lstStyle/>
          <a:p>
            <a:pPr algn="ctr"/>
            <a:r>
              <a:rPr lang="en-US" sz="1600" dirty="0">
                <a:solidFill>
                  <a:schemeClr val="tx1">
                    <a:lumMod val="95000"/>
                  </a:schemeClr>
                </a:solidFill>
              </a:rPr>
              <a:t>The Sower</a:t>
            </a:r>
          </a:p>
          <a:p>
            <a:pPr algn="ctr"/>
            <a:endParaRPr lang="en-US" sz="1600" dirty="0">
              <a:solidFill>
                <a:schemeClr val="tx1">
                  <a:lumMod val="95000"/>
                </a:schemeClr>
              </a:solidFill>
            </a:endParaRPr>
          </a:p>
          <a:p>
            <a:pPr algn="ctr"/>
            <a:r>
              <a:rPr lang="en-US" sz="1600" dirty="0">
                <a:solidFill>
                  <a:schemeClr val="tx1">
                    <a:lumMod val="95000"/>
                  </a:schemeClr>
                </a:solidFill>
              </a:rPr>
              <a:t>Jean-Francois Millet  Boston Museum of Fine Arts, Boston, MA</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62476" y="0"/>
            <a:ext cx="5572125" cy="68580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05000"/>
            <a:ext cx="6553200" cy="1754326"/>
          </a:xfrm>
          <a:prstGeom prst="rect">
            <a:avLst/>
          </a:prstGeom>
        </p:spPr>
        <p:txBody>
          <a:bodyPr wrap="square">
            <a:spAutoFit/>
          </a:bodyPr>
          <a:lstStyle/>
          <a:p>
            <a:r>
              <a:rPr lang="en-US" sz="3600" dirty="0"/>
              <a:t>Other seeds fell among thorns, and the thorns grew up and choked them.</a:t>
            </a:r>
            <a:endParaRPr lang="en-US" sz="3600" dirty="0">
              <a:cs typeface="Arial" pitchFamily="34" charset="0"/>
            </a:endParaRPr>
          </a:p>
        </p:txBody>
      </p:sp>
      <p:sp>
        <p:nvSpPr>
          <p:cNvPr id="5" name="TextBox 4"/>
          <p:cNvSpPr txBox="1"/>
          <p:nvPr/>
        </p:nvSpPr>
        <p:spPr>
          <a:xfrm>
            <a:off x="60198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13:7</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Parable of the Sower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stretch>
            <a:fillRect/>
          </a:stretch>
        </p:blipFill>
        <p:spPr>
          <a:xfrm>
            <a:off x="1524000" y="76201"/>
            <a:ext cx="9144000" cy="6113417"/>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Other seeds fell on good soil and brought forth grain, some a hundredfold, some sixty, some thirty.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13:8</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6324600"/>
            <a:ext cx="8362826" cy="338554"/>
          </a:xfrm>
          <a:prstGeom prst="rect">
            <a:avLst/>
          </a:prstGeom>
          <a:noFill/>
        </p:spPr>
        <p:txBody>
          <a:bodyPr wrap="square" rtlCol="0">
            <a:spAutoFit/>
          </a:bodyPr>
          <a:lstStyle/>
          <a:p>
            <a:pPr algn="ctr"/>
            <a:r>
              <a:rPr lang="en-US" sz="1600" dirty="0">
                <a:solidFill>
                  <a:schemeClr val="tx1">
                    <a:lumMod val="95000"/>
                  </a:schemeClr>
                </a:solidFill>
              </a:rPr>
              <a:t>Seed and the Sower  --  Cheyenne Botanic Gardens, Cheyenne, WY</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38400" y="120134"/>
            <a:ext cx="7434736" cy="6052066"/>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05000"/>
            <a:ext cx="7467600" cy="2308324"/>
          </a:xfrm>
          <a:prstGeom prst="rect">
            <a:avLst/>
          </a:prstGeom>
        </p:spPr>
        <p:txBody>
          <a:bodyPr wrap="square">
            <a:spAutoFit/>
          </a:bodyPr>
          <a:lstStyle/>
          <a:p>
            <a:r>
              <a:rPr lang="en-US" sz="3600" dirty="0"/>
              <a:t>But as for what was sown on good soil, this is the one who hears the word and understands it, who indeed bears fruit and yields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13:23</a:t>
            </a:r>
          </a:p>
        </p:txBody>
      </p:sp>
    </p:spTree>
    <p:extLst>
      <p:ext uri="{BB962C8B-B14F-4D97-AF65-F5344CB8AC3E}">
        <p14:creationId xmlns:p14="http://schemas.microsoft.com/office/powerpoint/2010/main" val="3972528378"/>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Reaper  --   William Morris &amp; Co., Marden, UK</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57400" y="134523"/>
            <a:ext cx="8153400" cy="6073247"/>
          </a:xfrm>
          <a:prstGeom prst="rect">
            <a:avLst/>
          </a:prstGeom>
        </p:spPr>
      </p:pic>
    </p:spTree>
    <p:extLst>
      <p:ext uri="{BB962C8B-B14F-4D97-AF65-F5344CB8AC3E}">
        <p14:creationId xmlns:p14="http://schemas.microsoft.com/office/powerpoint/2010/main" val="1367334644"/>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a:t>
            </a:r>
            <a:r>
              <a:rPr lang="en-US" sz="1600" dirty="0" err="1"/>
              <a:t>commons.wikimedia.org</a:t>
            </a:r>
            <a:r>
              <a:rPr lang="en-US" sz="1600" dirty="0"/>
              <a:t>/wiki/</a:t>
            </a:r>
            <a:r>
              <a:rPr lang="en-US" sz="1600" dirty="0" err="1"/>
              <a:t>File:Maitre_Birth_of_Esau_and_Jacob</a:t>
            </a:r>
            <a:r>
              <a:rPr lang="en-US" sz="1600" dirty="0"/>
              <a:t>_(detail).jpg</a:t>
            </a:r>
          </a:p>
          <a:p>
            <a:pPr>
              <a:buNone/>
            </a:pPr>
            <a:r>
              <a:rPr lang="en-US" sz="1600" dirty="0"/>
              <a:t>https://</a:t>
            </a:r>
            <a:r>
              <a:rPr lang="en-US" sz="1600" dirty="0" err="1"/>
              <a:t>commons.m.wikimedia.org</a:t>
            </a:r>
            <a:r>
              <a:rPr lang="en-US" sz="1600" dirty="0"/>
              <a:t>/wiki/</a:t>
            </a:r>
            <a:r>
              <a:rPr lang="en-US" sz="1600" dirty="0" err="1"/>
              <a:t>File:Victors_Esau_and_the_mess_of_pottage.jpg</a:t>
            </a:r>
            <a:endParaRPr lang="en-US" sz="1600" dirty="0"/>
          </a:p>
          <a:p>
            <a:pPr>
              <a:buNone/>
            </a:pPr>
            <a:r>
              <a:rPr lang="en-US" sz="1600" dirty="0"/>
              <a:t>http://</a:t>
            </a:r>
            <a:r>
              <a:rPr lang="en-US" sz="1600" dirty="0" err="1"/>
              <a:t>www.flickr.com</a:t>
            </a:r>
            <a:r>
              <a:rPr lang="en-US" sz="1600" dirty="0"/>
              <a:t>/photos/</a:t>
            </a:r>
            <a:r>
              <a:rPr lang="en-US" sz="1600" dirty="0" err="1"/>
              <a:t>jadexjustice</a:t>
            </a:r>
            <a:r>
              <a:rPr lang="en-US" sz="1600" dirty="0"/>
              <a:t>/2637698911/</a:t>
            </a:r>
          </a:p>
          <a:p>
            <a:pPr>
              <a:buNone/>
            </a:pPr>
            <a:r>
              <a:rPr lang="en-US" sz="1600" dirty="0"/>
              <a:t>https://</a:t>
            </a:r>
            <a:r>
              <a:rPr lang="en-US" sz="1600" dirty="0" err="1"/>
              <a:t>www.flickr.com</a:t>
            </a:r>
            <a:r>
              <a:rPr lang="en-US" sz="1600" dirty="0"/>
              <a:t>/photos/</a:t>
            </a:r>
            <a:r>
              <a:rPr lang="en-US" sz="1600" dirty="0" err="1"/>
              <a:t>wbur</a:t>
            </a:r>
            <a:r>
              <a:rPr lang="en-US" sz="1600" dirty="0"/>
              <a:t>/3853749773/</a:t>
            </a:r>
          </a:p>
          <a:p>
            <a:pPr>
              <a:buNone/>
            </a:pPr>
            <a:r>
              <a:rPr lang="en-US" sz="1600" dirty="0"/>
              <a:t>https://</a:t>
            </a:r>
            <a:r>
              <a:rPr lang="en-US" sz="1600" dirty="0" err="1"/>
              <a:t>www.flickr.com</a:t>
            </a:r>
            <a:r>
              <a:rPr lang="en-US" sz="1600" dirty="0"/>
              <a:t>/photos/</a:t>
            </a:r>
            <a:r>
              <a:rPr lang="en-US" sz="1600" dirty="0" err="1"/>
              <a:t>geraldbrazell</a:t>
            </a:r>
            <a:r>
              <a:rPr lang="en-US" sz="1600" dirty="0"/>
              <a:t>/4104767964</a:t>
            </a:r>
          </a:p>
          <a:p>
            <a:pPr>
              <a:buNone/>
            </a:pPr>
            <a:r>
              <a:rPr lang="en-US" sz="1600" dirty="0"/>
              <a:t>https://</a:t>
            </a:r>
            <a:r>
              <a:rPr lang="en-US" sz="1600" dirty="0" err="1"/>
              <a:t>www.flickr.com</a:t>
            </a:r>
            <a:r>
              <a:rPr lang="en-US" sz="1600" dirty="0"/>
              <a:t>/photos/</a:t>
            </a:r>
            <a:r>
              <a:rPr lang="en-US" sz="1600" dirty="0" err="1"/>
              <a:t>ru_boff</a:t>
            </a:r>
            <a:r>
              <a:rPr lang="en-US" sz="1600" dirty="0"/>
              <a:t>/15040117527</a:t>
            </a:r>
          </a:p>
          <a:p>
            <a:pPr>
              <a:buNone/>
            </a:pPr>
            <a:r>
              <a:rPr lang="en-US" sz="1600" dirty="0"/>
              <a:t>https://</a:t>
            </a:r>
            <a:r>
              <a:rPr lang="en-US" sz="1600" dirty="0" err="1"/>
              <a:t>www.flickr.com</a:t>
            </a:r>
            <a:r>
              <a:rPr lang="en-US" sz="1600" dirty="0"/>
              <a:t>/photos/</a:t>
            </a:r>
            <a:r>
              <a:rPr lang="en-US" sz="1600" dirty="0" err="1"/>
              <a:t>guy_on_the_streets</a:t>
            </a:r>
            <a:r>
              <a:rPr lang="en-US" sz="1600" dirty="0"/>
              <a:t>/185485832/</a:t>
            </a:r>
          </a:p>
          <a:p>
            <a:pPr>
              <a:buNone/>
            </a:pPr>
            <a:r>
              <a:rPr lang="en-US" sz="1600" dirty="0"/>
              <a:t>https://</a:t>
            </a:r>
            <a:r>
              <a:rPr lang="en-US" sz="1600" dirty="0" err="1"/>
              <a:t>commons.wikimedia.org</a:t>
            </a:r>
            <a:r>
              <a:rPr lang="en-US" sz="1600" dirty="0"/>
              <a:t>/wiki/File:Van_Gogh_-_</a:t>
            </a:r>
            <a:r>
              <a:rPr lang="en-US" sz="1600" dirty="0" err="1"/>
              <a:t>S%C3%A4mann_bei_untergehender_Sonne.jpeg</a:t>
            </a:r>
            <a:endParaRPr lang="en-US" sz="1600" dirty="0"/>
          </a:p>
          <a:p>
            <a:pPr>
              <a:buNone/>
            </a:pPr>
            <a:r>
              <a:rPr lang="en-US" sz="1600" dirty="0"/>
              <a:t>https://</a:t>
            </a:r>
            <a:r>
              <a:rPr lang="en-US" sz="1600" dirty="0" err="1"/>
              <a:t>www.flickr.com</a:t>
            </a:r>
            <a:r>
              <a:rPr lang="en-US" sz="1600" dirty="0"/>
              <a:t>/photos/</a:t>
            </a:r>
            <a:r>
              <a:rPr lang="en-US" sz="1600" dirty="0" err="1"/>
              <a:t>benny_lin</a:t>
            </a:r>
            <a:r>
              <a:rPr lang="en-US" sz="1600" dirty="0"/>
              <a:t>/266525738</a:t>
            </a:r>
          </a:p>
          <a:p>
            <a:pPr>
              <a:buNone/>
            </a:pPr>
            <a:r>
              <a:rPr lang="en-US" sz="1600" dirty="0"/>
              <a:t>https://</a:t>
            </a:r>
            <a:r>
              <a:rPr lang="en-US" sz="1600" dirty="0" err="1"/>
              <a:t>commons.wikimedia.org</a:t>
            </a:r>
            <a:r>
              <a:rPr lang="en-US" sz="1600" dirty="0"/>
              <a:t>/wiki/File:Jean-Fran%C3%A7ois_Millet_-_The_Sower_-_Google_Art_Project.jpg</a:t>
            </a:r>
          </a:p>
          <a:p>
            <a:pPr>
              <a:buNone/>
            </a:pPr>
            <a:r>
              <a:rPr lang="en-US" sz="1600" dirty="0"/>
              <a:t>http://</a:t>
            </a:r>
            <a:r>
              <a:rPr lang="en-US" sz="1600" dirty="0" err="1"/>
              <a:t>diglib.library.vanderbilt.edu</a:t>
            </a:r>
            <a:r>
              <a:rPr lang="en-US" sz="1600" dirty="0"/>
              <a:t>/</a:t>
            </a:r>
            <a:r>
              <a:rPr lang="en-US" sz="1600" dirty="0" err="1"/>
              <a:t>act-imagelink.pl?RC</a:t>
            </a:r>
            <a:r>
              <a:rPr lang="en-US" sz="1600" dirty="0"/>
              <a:t>=48309</a:t>
            </a:r>
          </a:p>
          <a:p>
            <a:pPr>
              <a:buNone/>
            </a:pPr>
            <a:r>
              <a:rPr lang="en-US" sz="1600" dirty="0"/>
              <a:t>https://</a:t>
            </a:r>
            <a:r>
              <a:rPr lang="en-US" sz="1600" dirty="0" err="1"/>
              <a:t>www.flickr.com</a:t>
            </a:r>
            <a:r>
              <a:rPr lang="en-US" sz="1600" dirty="0"/>
              <a:t>/photos/</a:t>
            </a:r>
            <a:r>
              <a:rPr lang="en-US" sz="1600" dirty="0" err="1"/>
              <a:t>ljguitar</a:t>
            </a:r>
            <a:r>
              <a:rPr lang="en-US" sz="1600" dirty="0"/>
              <a:t>/1099799640/</a:t>
            </a:r>
          </a:p>
          <a:p>
            <a:pPr>
              <a:buNone/>
            </a:pPr>
            <a:r>
              <a:rPr lang="en-US" sz="1600" dirty="0"/>
              <a:t>https://</a:t>
            </a:r>
            <a:r>
              <a:rPr lang="en-US" sz="1600" dirty="0" err="1"/>
              <a:t>www.flickr.com</a:t>
            </a:r>
            <a:r>
              <a:rPr lang="en-US" sz="1600" dirty="0"/>
              <a:t>/photos/</a:t>
            </a:r>
            <a:r>
              <a:rPr lang="en-US" sz="1600" dirty="0" err="1"/>
              <a:t>jpguffogg</a:t>
            </a:r>
            <a:r>
              <a:rPr lang="en-US" sz="1600" dirty="0"/>
              <a:t>/12618857873/</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600" dirty="0"/>
          </a:p>
          <a:p>
            <a:endParaRPr lang="en-US" sz="1600" dirty="0"/>
          </a:p>
          <a:p>
            <a:endParaRPr lang="en-US" sz="16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4648201"/>
            <a:ext cx="3124200" cy="2092881"/>
          </a:xfrm>
          <a:prstGeom prst="rect">
            <a:avLst/>
          </a:prstGeom>
          <a:noFill/>
        </p:spPr>
        <p:txBody>
          <a:bodyPr wrap="square" rtlCol="0">
            <a:spAutoFit/>
          </a:bodyPr>
          <a:lstStyle/>
          <a:p>
            <a:pPr algn="ctr"/>
            <a:r>
              <a:rPr lang="en-US" sz="1600" dirty="0">
                <a:solidFill>
                  <a:schemeClr val="tx1">
                    <a:lumMod val="95000"/>
                  </a:schemeClr>
                </a:solidFill>
              </a:rPr>
              <a:t>Birth of Esau and Jacob</a:t>
            </a:r>
          </a:p>
          <a:p>
            <a:pPr algn="ctr"/>
            <a:endParaRPr lang="en-US" sz="1600" dirty="0">
              <a:solidFill>
                <a:schemeClr val="tx1">
                  <a:lumMod val="95000"/>
                </a:schemeClr>
              </a:solidFill>
            </a:endParaRPr>
          </a:p>
          <a:p>
            <a:pPr algn="ctr"/>
            <a:r>
              <a:rPr lang="en-US" sz="1600" dirty="0">
                <a:solidFill>
                  <a:schemeClr val="tx1">
                    <a:lumMod val="95000"/>
                  </a:schemeClr>
                </a:solidFill>
              </a:rPr>
              <a:t>Manuscript of Augustine's "City of God"</a:t>
            </a:r>
          </a:p>
          <a:p>
            <a:pPr algn="ctr"/>
            <a:r>
              <a:rPr lang="en-US" sz="1600" dirty="0">
                <a:solidFill>
                  <a:schemeClr val="tx1">
                    <a:lumMod val="95000"/>
                  </a:schemeClr>
                </a:solidFill>
              </a:rPr>
              <a:t>Francois </a:t>
            </a:r>
            <a:r>
              <a:rPr lang="en-US" sz="1600" dirty="0" err="1">
                <a:solidFill>
                  <a:schemeClr val="tx1">
                    <a:lumMod val="95000"/>
                  </a:schemeClr>
                </a:solidFill>
              </a:rPr>
              <a:t>Maitre</a:t>
            </a:r>
            <a:endParaRPr lang="en-US" sz="1600" dirty="0">
              <a:solidFill>
                <a:schemeClr val="tx1">
                  <a:lumMod val="95000"/>
                </a:schemeClr>
              </a:solidFill>
            </a:endParaRPr>
          </a:p>
          <a:p>
            <a:pPr algn="ctr"/>
            <a:r>
              <a:rPr lang="en-US" sz="1600" dirty="0">
                <a:solidFill>
                  <a:schemeClr val="tx1">
                    <a:lumMod val="95000"/>
                  </a:schemeClr>
                </a:solidFill>
              </a:rPr>
              <a:t>Museum </a:t>
            </a:r>
            <a:r>
              <a:rPr lang="en-US" sz="1600" dirty="0" err="1">
                <a:solidFill>
                  <a:schemeClr val="tx1">
                    <a:lumMod val="95000"/>
                  </a:schemeClr>
                </a:solidFill>
              </a:rPr>
              <a:t>Meermanno</a:t>
            </a:r>
            <a:r>
              <a:rPr lang="en-US" sz="1600" dirty="0">
                <a:solidFill>
                  <a:schemeClr val="tx1">
                    <a:lumMod val="95000"/>
                  </a:schemeClr>
                </a:solidFill>
              </a:rPr>
              <a:t> </a:t>
            </a:r>
            <a:r>
              <a:rPr lang="en-US" sz="1600" dirty="0" err="1">
                <a:solidFill>
                  <a:schemeClr val="tx1">
                    <a:lumMod val="95000"/>
                  </a:schemeClr>
                </a:solidFill>
              </a:rPr>
              <a:t>Westreenianum</a:t>
            </a:r>
            <a:endParaRPr lang="en-US" sz="1600" dirty="0">
              <a:solidFill>
                <a:schemeClr val="tx1">
                  <a:lumMod val="95000"/>
                </a:schemeClr>
              </a:solidFill>
            </a:endParaRPr>
          </a:p>
          <a:p>
            <a:pPr algn="ctr"/>
            <a:r>
              <a:rPr lang="en-US" sz="1600" dirty="0">
                <a:solidFill>
                  <a:schemeClr val="tx1">
                    <a:lumMod val="95000"/>
                  </a:schemeClr>
                </a:solidFill>
              </a:rPr>
              <a:t>The Hague, Netherlands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1" y="0"/>
            <a:ext cx="4788477"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Esau said to Jacob, "Let me eat some of that red stuff, for I am famished!" Jacob said, "First sell me your birthright."</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a:t>
            </a:r>
            <a:r>
              <a:rPr lang="en-US" sz="2400" dirty="0" err="1">
                <a:solidFill>
                  <a:schemeClr val="tx1">
                    <a:lumMod val="95000"/>
                  </a:schemeClr>
                </a:solidFill>
              </a:rPr>
              <a:t>25:30a</a:t>
            </a:r>
            <a:r>
              <a:rPr lang="en-US" sz="2400" dirty="0">
                <a:solidFill>
                  <a:schemeClr val="tx1">
                    <a:lumMod val="95000"/>
                  </a:schemeClr>
                </a:solidFill>
              </a:rPr>
              <a:t>, 31</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Esau, Jacob, and the Bowl of Pottage  --  Jan Victor, Palace on the Water, Warsaw, Poland </a:t>
            </a:r>
          </a:p>
        </p:txBody>
      </p:sp>
      <p:pic>
        <p:nvPicPr>
          <p:cNvPr id="2" name="Picture 1"/>
          <p:cNvPicPr>
            <a:picLocks noChangeAspect="1"/>
          </p:cNvPicPr>
          <p:nvPr/>
        </p:nvPicPr>
        <p:blipFill>
          <a:blip r:embed="rId2"/>
          <a:stretch>
            <a:fillRect/>
          </a:stretch>
        </p:blipFill>
        <p:spPr>
          <a:xfrm>
            <a:off x="2209801" y="0"/>
            <a:ext cx="7812911" cy="61722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Your word is a lamp to my feet and a light to my path.</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119:105-112</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Luminarias Along the Path  --  Danae Hurst, Albuquerque, NM</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0800" y="322194"/>
            <a:ext cx="7472362" cy="5776952"/>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For as the rain and the snow … have watered the earth, making it bring forth and sprout, giving seed to the sower … so shall my word be. </a:t>
            </a:r>
            <a:endParaRPr lang="en-US" sz="3600" dirty="0">
              <a:cs typeface="Arial" pitchFamily="34" charset="0"/>
            </a:endParaRPr>
          </a:p>
        </p:txBody>
      </p:sp>
      <p:sp>
        <p:nvSpPr>
          <p:cNvPr id="5" name="TextBox 4"/>
          <p:cNvSpPr txBox="1"/>
          <p:nvPr/>
        </p:nvSpPr>
        <p:spPr>
          <a:xfrm>
            <a:off x="5943600" y="4953001"/>
            <a:ext cx="3352800" cy="461665"/>
          </a:xfrm>
          <a:prstGeom prst="rect">
            <a:avLst/>
          </a:prstGeom>
          <a:noFill/>
        </p:spPr>
        <p:txBody>
          <a:bodyPr wrap="square" rtlCol="0">
            <a:spAutoFit/>
          </a:bodyPr>
          <a:lstStyle/>
          <a:p>
            <a:pPr algn="ctr"/>
            <a:r>
              <a:rPr lang="en-US" sz="2400" dirty="0">
                <a:solidFill>
                  <a:schemeClr val="tx1">
                    <a:lumMod val="95000"/>
                  </a:schemeClr>
                </a:solidFill>
              </a:rPr>
              <a:t>Isaiah 55:10, </a:t>
            </a:r>
            <a:r>
              <a:rPr lang="en-US" sz="2400" dirty="0" err="1">
                <a:solidFill>
                  <a:schemeClr val="tx1">
                    <a:lumMod val="95000"/>
                  </a:schemeClr>
                </a:solidFill>
              </a:rPr>
              <a:t>11a</a:t>
            </a:r>
            <a:endParaRPr lang="en-US" sz="2400" dirty="0">
              <a:solidFill>
                <a:schemeClr val="tx1">
                  <a:lumMod val="95000"/>
                </a:schemeClr>
              </a:solidFill>
            </a:endParaRP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err="1"/>
              <a:t>Seaona</a:t>
            </a:r>
            <a:r>
              <a:rPr lang="en-US" sz="1600" dirty="0"/>
              <a:t> Ban </a:t>
            </a:r>
            <a:r>
              <a:rPr lang="en-US" sz="1600" dirty="0" err="1"/>
              <a:t>Ngufor</a:t>
            </a:r>
            <a:r>
              <a:rPr lang="en-US" sz="1600" dirty="0"/>
              <a:t>, </a:t>
            </a:r>
            <a:r>
              <a:rPr lang="en-US" sz="1600" dirty="0">
                <a:solidFill>
                  <a:schemeClr val="tx1">
                    <a:lumMod val="95000"/>
                  </a:schemeClr>
                </a:solidFill>
              </a:rPr>
              <a:t>New Entry Sustainable Farm, Dracut, MA</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2631" y="0"/>
            <a:ext cx="7182938" cy="6184572"/>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3107</TotalTime>
  <Words>863</Words>
  <Application>Microsoft Office PowerPoint</Application>
  <PresentationFormat>Widescreen</PresentationFormat>
  <Paragraphs>74</Paragraphs>
  <Slides>28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First Sunday after Christmas Day Year A</vt:lpstr>
      <vt:lpstr>Seventh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92</cp:revision>
  <dcterms:created xsi:type="dcterms:W3CDTF">2016-08-31T16:46:43Z</dcterms:created>
  <dcterms:modified xsi:type="dcterms:W3CDTF">2022-09-27T18:38:39Z</dcterms:modified>
</cp:coreProperties>
</file>