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82" r:id="rId3"/>
    <p:sldId id="382" r:id="rId4"/>
    <p:sldId id="383" r:id="rId5"/>
    <p:sldId id="420" r:id="rId6"/>
    <p:sldId id="385" r:id="rId7"/>
    <p:sldId id="419" r:id="rId8"/>
    <p:sldId id="387" r:id="rId9"/>
    <p:sldId id="388" r:id="rId10"/>
    <p:sldId id="389" r:id="rId11"/>
    <p:sldId id="390" r:id="rId12"/>
    <p:sldId id="391" r:id="rId13"/>
    <p:sldId id="392" r:id="rId14"/>
    <p:sldId id="393" r:id="rId15"/>
    <p:sldId id="394" r:id="rId16"/>
    <p:sldId id="395" r:id="rId17"/>
    <p:sldId id="414" r:id="rId18"/>
    <p:sldId id="397" r:id="rId19"/>
    <p:sldId id="396" r:id="rId20"/>
    <p:sldId id="399" r:id="rId21"/>
    <p:sldId id="400" r:id="rId22"/>
    <p:sldId id="401" r:id="rId23"/>
    <p:sldId id="402" r:id="rId24"/>
    <p:sldId id="403" r:id="rId25"/>
    <p:sldId id="404" r:id="rId26"/>
    <p:sldId id="407" r:id="rId27"/>
    <p:sldId id="412" r:id="rId28"/>
    <p:sldId id="406" r:id="rId29"/>
    <p:sldId id="410" r:id="rId30"/>
    <p:sldId id="408" r:id="rId31"/>
    <p:sldId id="411" r:id="rId32"/>
    <p:sldId id="409" r:id="rId33"/>
    <p:sldId id="413" r:id="rId34"/>
    <p:sldId id="29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2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94"/>
  </p:normalViewPr>
  <p:slideViewPr>
    <p:cSldViewPr>
      <p:cViewPr varScale="1">
        <p:scale>
          <a:sx n="72" d="100"/>
          <a:sy n="72" d="100"/>
        </p:scale>
        <p:origin x="221" y="67"/>
      </p:cViewPr>
      <p:guideLst>
        <p:guide orient="horz" pos="2160"/>
        <p:guide pos="384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9/15/2022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9/15/2022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600201"/>
            <a:ext cx="8458200" cy="1470025"/>
          </a:xfrm>
        </p:spPr>
        <p:txBody>
          <a:bodyPr>
            <a:noAutofit/>
          </a:bodyPr>
          <a:lstStyle/>
          <a:p>
            <a:r>
              <a:rPr lang="en-US" sz="9600" dirty="0"/>
              <a:t>Presentation of the Lord</a:t>
            </a:r>
          </a:p>
        </p:txBody>
      </p:sp>
      <p:sp>
        <p:nvSpPr>
          <p:cNvPr id="3" name="Subtitle 2"/>
          <p:cNvSpPr>
            <a:spLocks noGrp="1"/>
          </p:cNvSpPr>
          <p:nvPr>
            <p:ph type="subTitle" idx="1"/>
          </p:nvPr>
        </p:nvSpPr>
        <p:spPr>
          <a:xfrm>
            <a:off x="2895600" y="38100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1524000" y="5065694"/>
            <a:ext cx="8991600" cy="954107"/>
          </a:xfrm>
          <a:prstGeom prst="rect">
            <a:avLst/>
          </a:prstGeom>
          <a:solidFill>
            <a:srgbClr val="712026">
              <a:alpha val="65000"/>
            </a:srgbClr>
          </a:solidFill>
        </p:spPr>
        <p:txBody>
          <a:bodyPr wrap="square">
            <a:spAutoFit/>
          </a:bodyPr>
          <a:lstStyle/>
          <a:p>
            <a:pPr algn="ctr"/>
            <a:r>
              <a:rPr lang="en-US" sz="2800" dirty="0"/>
              <a:t>Malachi 3:1-4  </a:t>
            </a:r>
            <a:r>
              <a:rPr lang="en-US" dirty="0"/>
              <a:t>•  </a:t>
            </a:r>
            <a:r>
              <a:rPr lang="en-US" sz="2800" dirty="0"/>
              <a:t>Psalm 84</a:t>
            </a:r>
            <a:r>
              <a:rPr lang="en-US" sz="2800" i="1" dirty="0"/>
              <a:t> or Psalm 24:7-10</a:t>
            </a:r>
            <a:r>
              <a:rPr lang="en-US" sz="2800" dirty="0"/>
              <a:t>  </a:t>
            </a:r>
          </a:p>
          <a:p>
            <a:pPr algn="ctr"/>
            <a:r>
              <a:rPr lang="en-US" sz="2800" dirty="0"/>
              <a:t>Hebrews 2:14-18  </a:t>
            </a:r>
            <a:r>
              <a:rPr lang="en-US" dirty="0"/>
              <a:t>•</a:t>
            </a:r>
            <a:r>
              <a:rPr lang="en-US" sz="2800" dirty="0"/>
              <a:t>  Luke 2:22-40</a:t>
            </a:r>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81200"/>
            <a:ext cx="7162800" cy="1754326"/>
          </a:xfrm>
          <a:prstGeom prst="rect">
            <a:avLst/>
          </a:prstGeom>
        </p:spPr>
        <p:txBody>
          <a:bodyPr wrap="square">
            <a:spAutoFit/>
          </a:bodyPr>
          <a:lstStyle/>
          <a:p>
            <a:r>
              <a:rPr lang="en-US" sz="3600" dirty="0"/>
              <a:t>Because he himself was tested by what he suffered, he is able to help those who are being tested.</a:t>
            </a:r>
            <a:endParaRPr lang="en-US" sz="3600" dirty="0">
              <a:cs typeface="Arial" pitchFamily="34" charset="0"/>
            </a:endParaRPr>
          </a:p>
        </p:txBody>
      </p:sp>
      <p:sp>
        <p:nvSpPr>
          <p:cNvPr id="3" name="Rectangle 2"/>
          <p:cNvSpPr/>
          <p:nvPr/>
        </p:nvSpPr>
        <p:spPr>
          <a:xfrm>
            <a:off x="6781800" y="4267201"/>
            <a:ext cx="2514600" cy="461665"/>
          </a:xfrm>
          <a:prstGeom prst="rect">
            <a:avLst/>
          </a:prstGeom>
        </p:spPr>
        <p:txBody>
          <a:bodyPr wrap="square">
            <a:spAutoFit/>
          </a:bodyPr>
          <a:lstStyle/>
          <a:p>
            <a:r>
              <a:rPr lang="en-US" sz="2400" dirty="0">
                <a:cs typeface="Arial" pitchFamily="34" charset="0"/>
              </a:rPr>
              <a:t>Hebrews 2:18</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5715000"/>
            <a:ext cx="3352800" cy="738664"/>
          </a:xfrm>
          <a:prstGeom prst="rect">
            <a:avLst/>
          </a:prstGeom>
          <a:noFill/>
        </p:spPr>
        <p:txBody>
          <a:bodyPr wrap="square" rtlCol="0">
            <a:spAutoFit/>
          </a:bodyPr>
          <a:lstStyle/>
          <a:p>
            <a:pPr algn="ctr"/>
            <a:r>
              <a:rPr lang="en-US" sz="1400" dirty="0">
                <a:solidFill>
                  <a:schemeClr val="tx1">
                    <a:lumMod val="95000"/>
                  </a:schemeClr>
                </a:solidFill>
              </a:rPr>
              <a:t>The Flagellation</a:t>
            </a:r>
          </a:p>
          <a:p>
            <a:pPr algn="ctr"/>
            <a:endParaRPr lang="en-US" sz="1400" dirty="0">
              <a:solidFill>
                <a:schemeClr val="tx1">
                  <a:lumMod val="95000"/>
                </a:schemeClr>
              </a:solidFill>
            </a:endParaRPr>
          </a:p>
          <a:p>
            <a:pPr algn="ctr"/>
            <a:r>
              <a:rPr lang="en-US" sz="1400" dirty="0">
                <a:solidFill>
                  <a:schemeClr val="tx1">
                    <a:lumMod val="95000"/>
                  </a:schemeClr>
                </a:solidFill>
              </a:rPr>
              <a:t>JESUS </a:t>
            </a:r>
            <a:r>
              <a:rPr lang="en-US" sz="1400" dirty="0" err="1">
                <a:solidFill>
                  <a:schemeClr val="tx1">
                    <a:lumMod val="95000"/>
                  </a:schemeClr>
                </a:solidFill>
              </a:rPr>
              <a:t>MAFA</a:t>
            </a:r>
            <a:r>
              <a:rPr lang="en-US" sz="1400" dirty="0">
                <a:solidFill>
                  <a:schemeClr val="tx1">
                    <a:lumMod val="95000"/>
                  </a:schemeClr>
                </a:solidFill>
              </a:rPr>
              <a:t>, Cameroon</a:t>
            </a:r>
          </a:p>
        </p:txBody>
      </p:sp>
      <p:pic>
        <p:nvPicPr>
          <p:cNvPr id="25602" name="Picture 2" descr="Title: The Flagellation&#10;[Click for larger image view]"/>
          <p:cNvPicPr>
            <a:picLocks noChangeAspect="1" noChangeArrowheads="1"/>
          </p:cNvPicPr>
          <p:nvPr/>
        </p:nvPicPr>
        <p:blipFill>
          <a:blip r:embed="rId2" cstate="print">
            <a:lum contrast="10000"/>
          </a:blip>
          <a:srcRect/>
          <a:stretch>
            <a:fillRect/>
          </a:stretch>
        </p:blipFill>
        <p:spPr bwMode="auto">
          <a:xfrm>
            <a:off x="4800600" y="0"/>
            <a:ext cx="4565469" cy="6858000"/>
          </a:xfrm>
          <a:prstGeom prst="rect">
            <a:avLst/>
          </a:prstGeom>
          <a:noFill/>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752600"/>
            <a:ext cx="7467600" cy="2308324"/>
          </a:xfrm>
          <a:prstGeom prst="rect">
            <a:avLst/>
          </a:prstGeom>
        </p:spPr>
        <p:txBody>
          <a:bodyPr wrap="square">
            <a:spAutoFit/>
          </a:bodyPr>
          <a:lstStyle/>
          <a:p>
            <a:r>
              <a:rPr lang="en-US" sz="3600" dirty="0"/>
              <a:t>When the time came for their purification according to the law of Moses, they brought him up to Jerusalem to present him to the Lord…</a:t>
            </a:r>
            <a:endParaRPr lang="en-US" sz="3600" dirty="0">
              <a:cs typeface="Arial" pitchFamily="34" charset="0"/>
            </a:endParaRPr>
          </a:p>
        </p:txBody>
      </p:sp>
      <p:sp>
        <p:nvSpPr>
          <p:cNvPr id="3" name="Rectangle 2"/>
          <p:cNvSpPr/>
          <p:nvPr/>
        </p:nvSpPr>
        <p:spPr>
          <a:xfrm>
            <a:off x="6781800" y="4415136"/>
            <a:ext cx="2514600" cy="461665"/>
          </a:xfrm>
          <a:prstGeom prst="rect">
            <a:avLst/>
          </a:prstGeom>
        </p:spPr>
        <p:txBody>
          <a:bodyPr wrap="square">
            <a:spAutoFit/>
          </a:bodyPr>
          <a:lstStyle/>
          <a:p>
            <a:r>
              <a:rPr lang="en-US" sz="2400" dirty="0">
                <a:cs typeface="Arial" pitchFamily="34" charset="0"/>
              </a:rPr>
              <a:t>Luke 2:22</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6412468"/>
            <a:ext cx="8382000" cy="307777"/>
          </a:xfrm>
          <a:prstGeom prst="rect">
            <a:avLst/>
          </a:prstGeom>
          <a:noFill/>
        </p:spPr>
        <p:txBody>
          <a:bodyPr wrap="square" rtlCol="0">
            <a:spAutoFit/>
          </a:bodyPr>
          <a:lstStyle/>
          <a:p>
            <a:pPr algn="ctr"/>
            <a:r>
              <a:rPr lang="en-US" sz="1400" dirty="0">
                <a:solidFill>
                  <a:schemeClr val="tx1">
                    <a:lumMod val="95000"/>
                  </a:schemeClr>
                </a:solidFill>
              </a:rPr>
              <a:t>Presentation in the Temple  --  Kelly Latimore, Longview, TX</a:t>
            </a:r>
          </a:p>
        </p:txBody>
      </p:sp>
      <p:pic>
        <p:nvPicPr>
          <p:cNvPr id="2" name="Picture 1">
            <a:extLst>
              <a:ext uri="{FF2B5EF4-FFF2-40B4-BE49-F238E27FC236}">
                <a16:creationId xmlns:a16="http://schemas.microsoft.com/office/drawing/2014/main" id="{A417FFBD-CCCF-4AC3-B7B3-A7476D536C4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
                    </a14:imgEffect>
                    <a14:imgEffect>
                      <a14:saturation sat="90000"/>
                    </a14:imgEffect>
                    <a14:imgEffect>
                      <a14:brightnessContrast bright="5000" contrast="5000"/>
                    </a14:imgEffect>
                  </a14:imgLayer>
                </a14:imgProps>
              </a:ext>
            </a:extLst>
          </a:blip>
          <a:stretch>
            <a:fillRect/>
          </a:stretch>
        </p:blipFill>
        <p:spPr>
          <a:xfrm>
            <a:off x="1981200" y="1"/>
            <a:ext cx="8305800" cy="6343555"/>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676400"/>
            <a:ext cx="7010400" cy="2308324"/>
          </a:xfrm>
          <a:prstGeom prst="rect">
            <a:avLst/>
          </a:prstGeom>
        </p:spPr>
        <p:txBody>
          <a:bodyPr wrap="square">
            <a:spAutoFit/>
          </a:bodyPr>
          <a:lstStyle/>
          <a:p>
            <a:r>
              <a:rPr lang="en-US" sz="3600" dirty="0"/>
              <a:t>and they offered a sacrifice according to what is stated in the law of the Lord, "a pair of turtledoves or two young pigeons."</a:t>
            </a:r>
            <a:endParaRPr lang="en-US" sz="3600" dirty="0">
              <a:cs typeface="Arial" pitchFamily="34" charset="0"/>
            </a:endParaRPr>
          </a:p>
        </p:txBody>
      </p:sp>
      <p:sp>
        <p:nvSpPr>
          <p:cNvPr id="3" name="Rectangle 2"/>
          <p:cNvSpPr/>
          <p:nvPr/>
        </p:nvSpPr>
        <p:spPr>
          <a:xfrm>
            <a:off x="6629400" y="4491336"/>
            <a:ext cx="2514600" cy="461665"/>
          </a:xfrm>
          <a:prstGeom prst="rect">
            <a:avLst/>
          </a:prstGeom>
        </p:spPr>
        <p:txBody>
          <a:bodyPr wrap="square">
            <a:spAutoFit/>
          </a:bodyPr>
          <a:lstStyle/>
          <a:p>
            <a:r>
              <a:rPr lang="en-US" sz="2400" dirty="0">
                <a:cs typeface="Arial" pitchFamily="34" charset="0"/>
              </a:rPr>
              <a:t>Luke 2:24</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4800600"/>
            <a:ext cx="1600200" cy="1815882"/>
          </a:xfrm>
          <a:prstGeom prst="rect">
            <a:avLst/>
          </a:prstGeom>
          <a:noFill/>
        </p:spPr>
        <p:txBody>
          <a:bodyPr wrap="square" rtlCol="0">
            <a:spAutoFit/>
          </a:bodyPr>
          <a:lstStyle/>
          <a:p>
            <a:pPr algn="ctr"/>
            <a:r>
              <a:rPr lang="en-US" sz="1400" dirty="0">
                <a:solidFill>
                  <a:schemeClr val="tx1">
                    <a:lumMod val="95000"/>
                  </a:schemeClr>
                </a:solidFill>
              </a:rPr>
              <a:t>Presentation in the Temple</a:t>
            </a:r>
          </a:p>
          <a:p>
            <a:pPr algn="ctr"/>
            <a:endParaRPr lang="en-US" sz="1400" dirty="0">
              <a:solidFill>
                <a:schemeClr val="tx1">
                  <a:lumMod val="95000"/>
                </a:schemeClr>
              </a:solidFill>
            </a:endParaRPr>
          </a:p>
          <a:p>
            <a:pPr algn="ctr"/>
            <a:r>
              <a:rPr lang="en-US" sz="1400" dirty="0">
                <a:solidFill>
                  <a:schemeClr val="tx1">
                    <a:lumMod val="95000"/>
                  </a:schemeClr>
                </a:solidFill>
              </a:rPr>
              <a:t>G. Van den </a:t>
            </a:r>
            <a:r>
              <a:rPr lang="en-US" sz="1400" dirty="0" err="1">
                <a:solidFill>
                  <a:schemeClr val="tx1">
                    <a:lumMod val="95000"/>
                  </a:schemeClr>
                </a:solidFill>
              </a:rPr>
              <a:t>Eeckhout</a:t>
            </a:r>
            <a:r>
              <a:rPr lang="en-US" sz="1400" dirty="0">
                <a:solidFill>
                  <a:schemeClr val="tx1">
                    <a:lumMod val="95000"/>
                  </a:schemeClr>
                </a:solidFill>
              </a:rPr>
              <a:t> </a:t>
            </a:r>
          </a:p>
          <a:p>
            <a:pPr algn="ctr"/>
            <a:r>
              <a:rPr lang="en-US" sz="1400" dirty="0">
                <a:solidFill>
                  <a:schemeClr val="tx1">
                    <a:lumMod val="95000"/>
                  </a:schemeClr>
                </a:solidFill>
              </a:rPr>
              <a:t>Museum of Fine Arts </a:t>
            </a:r>
          </a:p>
          <a:p>
            <a:pPr algn="ctr"/>
            <a:r>
              <a:rPr lang="en-US" sz="1400" dirty="0">
                <a:solidFill>
                  <a:schemeClr val="tx1">
                    <a:lumMod val="95000"/>
                  </a:schemeClr>
                </a:solidFill>
              </a:rPr>
              <a:t>Budapest, Hungary</a:t>
            </a:r>
          </a:p>
        </p:txBody>
      </p:sp>
      <p:pic>
        <p:nvPicPr>
          <p:cNvPr id="21508" name="Picture 4" descr="Title: Presentation of Christ in the Temple&#10;[Click for smaller image vie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8274" y="0"/>
            <a:ext cx="7169727" cy="6858000"/>
          </a:xfrm>
          <a:prstGeom prst="rect">
            <a:avLst/>
          </a:prstGeom>
          <a:noFill/>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752600"/>
            <a:ext cx="7239000" cy="3970318"/>
          </a:xfrm>
          <a:prstGeom prst="rect">
            <a:avLst/>
          </a:prstGeom>
        </p:spPr>
        <p:txBody>
          <a:bodyPr wrap="square">
            <a:spAutoFit/>
          </a:bodyPr>
          <a:lstStyle/>
          <a:p>
            <a:r>
              <a:rPr lang="en-US" sz="3600" dirty="0"/>
              <a:t>Simeon took him in his arms and praised God, saying, "Master, now you are dismissing your servant in peace, according to your word;</a:t>
            </a:r>
            <a:br>
              <a:rPr lang="en-US" sz="3600" dirty="0"/>
            </a:br>
            <a:br>
              <a:rPr lang="en-US" sz="3600" dirty="0"/>
            </a:br>
            <a:br>
              <a:rPr lang="en-US" sz="3600" dirty="0"/>
            </a:br>
            <a:endParaRPr lang="en-US" sz="3600" dirty="0">
              <a:cs typeface="Arial" pitchFamily="34" charset="0"/>
            </a:endParaRPr>
          </a:p>
        </p:txBody>
      </p:sp>
      <p:sp>
        <p:nvSpPr>
          <p:cNvPr id="3" name="Rectangle 2"/>
          <p:cNvSpPr/>
          <p:nvPr/>
        </p:nvSpPr>
        <p:spPr>
          <a:xfrm>
            <a:off x="6553200" y="4643736"/>
            <a:ext cx="2514600" cy="461665"/>
          </a:xfrm>
          <a:prstGeom prst="rect">
            <a:avLst/>
          </a:prstGeom>
        </p:spPr>
        <p:txBody>
          <a:bodyPr wrap="square">
            <a:spAutoFit/>
          </a:bodyPr>
          <a:lstStyle/>
          <a:p>
            <a:r>
              <a:rPr lang="en-US" sz="2400" dirty="0">
                <a:cs typeface="Arial" pitchFamily="34" charset="0"/>
              </a:rPr>
              <a:t>Luke 2:28-29</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6367046"/>
            <a:ext cx="9144000" cy="307777"/>
          </a:xfrm>
          <a:prstGeom prst="rect">
            <a:avLst/>
          </a:prstGeom>
          <a:noFill/>
        </p:spPr>
        <p:txBody>
          <a:bodyPr wrap="square" rtlCol="0">
            <a:spAutoFit/>
          </a:bodyPr>
          <a:lstStyle/>
          <a:p>
            <a:pPr algn="ctr"/>
            <a:r>
              <a:rPr lang="en-US" sz="1400" dirty="0">
                <a:solidFill>
                  <a:schemeClr val="tx1">
                    <a:lumMod val="95000"/>
                  </a:schemeClr>
                </a:solidFill>
              </a:rPr>
              <a:t>Simeon’s Song of Praise (</a:t>
            </a:r>
            <a:r>
              <a:rPr lang="en-US" sz="1400" dirty="0" err="1">
                <a:solidFill>
                  <a:schemeClr val="tx1">
                    <a:lumMod val="95000"/>
                  </a:schemeClr>
                </a:solidFill>
              </a:rPr>
              <a:t>Nunc</a:t>
            </a:r>
            <a:r>
              <a:rPr lang="en-US" sz="1400" dirty="0">
                <a:solidFill>
                  <a:schemeClr val="tx1">
                    <a:lumMod val="95000"/>
                  </a:schemeClr>
                </a:solidFill>
              </a:rPr>
              <a:t> </a:t>
            </a:r>
            <a:r>
              <a:rPr lang="en-US" sz="1400" dirty="0" err="1">
                <a:solidFill>
                  <a:schemeClr val="tx1">
                    <a:lumMod val="95000"/>
                  </a:schemeClr>
                </a:solidFill>
              </a:rPr>
              <a:t>Dimittis</a:t>
            </a:r>
            <a:r>
              <a:rPr lang="en-US" sz="1400" dirty="0">
                <a:solidFill>
                  <a:schemeClr val="tx1">
                    <a:lumMod val="95000"/>
                  </a:schemeClr>
                </a:solidFill>
              </a:rPr>
              <a:t>)  --  </a:t>
            </a:r>
            <a:r>
              <a:rPr lang="en-US" sz="1400" dirty="0" err="1">
                <a:solidFill>
                  <a:schemeClr val="tx1">
                    <a:lumMod val="95000"/>
                  </a:schemeClr>
                </a:solidFill>
              </a:rPr>
              <a:t>Aert</a:t>
            </a:r>
            <a:r>
              <a:rPr lang="en-US" sz="1400" dirty="0">
                <a:solidFill>
                  <a:schemeClr val="tx1">
                    <a:lumMod val="95000"/>
                  </a:schemeClr>
                </a:solidFill>
              </a:rPr>
              <a:t> de </a:t>
            </a:r>
            <a:r>
              <a:rPr lang="en-US" sz="1400" dirty="0" err="1">
                <a:solidFill>
                  <a:schemeClr val="tx1">
                    <a:lumMod val="95000"/>
                  </a:schemeClr>
                </a:solidFill>
              </a:rPr>
              <a:t>Gelder</a:t>
            </a:r>
            <a:r>
              <a:rPr lang="en-US" sz="1400" dirty="0">
                <a:solidFill>
                  <a:schemeClr val="tx1">
                    <a:lumMod val="95000"/>
                  </a:schemeClr>
                </a:solidFill>
              </a:rPr>
              <a:t>, </a:t>
            </a:r>
            <a:r>
              <a:rPr lang="en-US" sz="1400" dirty="0" err="1">
                <a:solidFill>
                  <a:schemeClr val="tx1">
                    <a:lumMod val="95000"/>
                  </a:schemeClr>
                </a:solidFill>
              </a:rPr>
              <a:t>Mauritshuis</a:t>
            </a:r>
            <a:r>
              <a:rPr lang="en-US" sz="1400" dirty="0">
                <a:solidFill>
                  <a:schemeClr val="tx1">
                    <a:lumMod val="95000"/>
                  </a:schemeClr>
                </a:solidFill>
              </a:rPr>
              <a:t>, Hague, Netherlands </a:t>
            </a:r>
          </a:p>
        </p:txBody>
      </p:sp>
      <p:pic>
        <p:nvPicPr>
          <p:cNvPr id="17410" name="Picture 2" descr="Title: Simeon's Song of Praise (Nunc Dimittis)&#10;[Click for larger image vie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0" y="0"/>
            <a:ext cx="7895466" cy="6096000"/>
          </a:xfrm>
          <a:prstGeom prst="rect">
            <a:avLst/>
          </a:prstGeom>
          <a:noFill/>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for my eyes have seen your salvation, which you have prepared in the presence of all peoples,</a:t>
            </a:r>
            <a:br>
              <a:rPr lang="en-US" sz="3600" dirty="0"/>
            </a:br>
            <a:endParaRPr lang="en-US" sz="3600" dirty="0"/>
          </a:p>
        </p:txBody>
      </p:sp>
      <p:sp>
        <p:nvSpPr>
          <p:cNvPr id="3" name="Rectangle 2"/>
          <p:cNvSpPr/>
          <p:nvPr/>
        </p:nvSpPr>
        <p:spPr>
          <a:xfrm>
            <a:off x="6781800" y="4267201"/>
            <a:ext cx="2514600" cy="461665"/>
          </a:xfrm>
          <a:prstGeom prst="rect">
            <a:avLst/>
          </a:prstGeom>
        </p:spPr>
        <p:txBody>
          <a:bodyPr wrap="square">
            <a:spAutoFit/>
          </a:bodyPr>
          <a:lstStyle/>
          <a:p>
            <a:r>
              <a:rPr lang="en-US" sz="2400" dirty="0">
                <a:cs typeface="Arial" pitchFamily="34" charset="0"/>
              </a:rPr>
              <a:t>Luke 2:30-31</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6324600"/>
            <a:ext cx="9144000" cy="307777"/>
          </a:xfrm>
          <a:prstGeom prst="rect">
            <a:avLst/>
          </a:prstGeom>
          <a:noFill/>
        </p:spPr>
        <p:txBody>
          <a:bodyPr wrap="square" rtlCol="0">
            <a:spAutoFit/>
          </a:bodyPr>
          <a:lstStyle/>
          <a:p>
            <a:pPr algn="ctr"/>
            <a:r>
              <a:rPr lang="en-US" sz="1400" dirty="0">
                <a:solidFill>
                  <a:schemeClr val="tx1">
                    <a:lumMod val="95000"/>
                  </a:schemeClr>
                </a:solidFill>
              </a:rPr>
              <a:t>Presentation in the Temple  --  </a:t>
            </a:r>
            <a:r>
              <a:rPr lang="en-US" sz="1400" dirty="0" err="1">
                <a:solidFill>
                  <a:schemeClr val="tx1">
                    <a:lumMod val="95000"/>
                  </a:schemeClr>
                </a:solidFill>
              </a:rPr>
              <a:t>Bernward’s</a:t>
            </a:r>
            <a:r>
              <a:rPr lang="en-US" sz="1400" dirty="0">
                <a:solidFill>
                  <a:schemeClr val="tx1">
                    <a:lumMod val="95000"/>
                  </a:schemeClr>
                </a:solidFill>
              </a:rPr>
              <a:t> Doors, Hildesheim Cathedral, Hildesheim, Germany</a:t>
            </a:r>
          </a:p>
        </p:txBody>
      </p:sp>
      <p:pic>
        <p:nvPicPr>
          <p:cNvPr id="19458" name="Picture 2" descr="Title: Bernward's Doors: Presentation in the Temple&#10;[Click for larger image vie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0200" y="-1"/>
            <a:ext cx="9144000" cy="6146483"/>
          </a:xfrm>
          <a:prstGeom prst="rect">
            <a:avLst/>
          </a:prstGeom>
          <a:noFill/>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…he will purify the descendants of Levi and refine them like gold and silver, until they present offerings to the LORD in righteousness.</a:t>
            </a:r>
            <a:endParaRPr lang="en-US" sz="3600" dirty="0">
              <a:cs typeface="Arial" pitchFamily="34" charset="0"/>
            </a:endParaRPr>
          </a:p>
        </p:txBody>
      </p:sp>
      <p:sp>
        <p:nvSpPr>
          <p:cNvPr id="3" name="Rectangle 2"/>
          <p:cNvSpPr/>
          <p:nvPr/>
        </p:nvSpPr>
        <p:spPr>
          <a:xfrm>
            <a:off x="6781800" y="4491336"/>
            <a:ext cx="2514600" cy="461665"/>
          </a:xfrm>
          <a:prstGeom prst="rect">
            <a:avLst/>
          </a:prstGeom>
        </p:spPr>
        <p:txBody>
          <a:bodyPr wrap="square">
            <a:spAutoFit/>
          </a:bodyPr>
          <a:lstStyle/>
          <a:p>
            <a:r>
              <a:rPr lang="en-US" sz="2400" dirty="0">
                <a:cs typeface="Arial" pitchFamily="34" charset="0"/>
              </a:rPr>
              <a:t>Malachi 3:3</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055674"/>
            <a:ext cx="7467600" cy="1754326"/>
          </a:xfrm>
          <a:prstGeom prst="rect">
            <a:avLst/>
          </a:prstGeom>
        </p:spPr>
        <p:txBody>
          <a:bodyPr wrap="square">
            <a:spAutoFit/>
          </a:bodyPr>
          <a:lstStyle/>
          <a:p>
            <a:r>
              <a:rPr lang="en-US" sz="3600" dirty="0"/>
              <a:t>…a light for revelation to the Gentiles and for glory to your people Israel."</a:t>
            </a:r>
            <a:endParaRPr lang="en-US" sz="3600" dirty="0">
              <a:cs typeface="Arial" pitchFamily="34" charset="0"/>
            </a:endParaRPr>
          </a:p>
          <a:p>
            <a:endParaRPr lang="en-US" sz="3600" dirty="0">
              <a:cs typeface="Arial" pitchFamily="34" charset="0"/>
            </a:endParaRPr>
          </a:p>
        </p:txBody>
      </p:sp>
      <p:sp>
        <p:nvSpPr>
          <p:cNvPr id="3" name="Rectangle 2"/>
          <p:cNvSpPr/>
          <p:nvPr/>
        </p:nvSpPr>
        <p:spPr>
          <a:xfrm>
            <a:off x="6629400" y="4038601"/>
            <a:ext cx="2514600" cy="461665"/>
          </a:xfrm>
          <a:prstGeom prst="rect">
            <a:avLst/>
          </a:prstGeom>
        </p:spPr>
        <p:txBody>
          <a:bodyPr wrap="square">
            <a:spAutoFit/>
          </a:bodyPr>
          <a:lstStyle/>
          <a:p>
            <a:r>
              <a:rPr lang="en-US" sz="2400" dirty="0">
                <a:cs typeface="Arial" pitchFamily="34" charset="0"/>
              </a:rPr>
              <a:t>Luke 2:32</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6336268"/>
            <a:ext cx="8534400" cy="307777"/>
          </a:xfrm>
          <a:prstGeom prst="rect">
            <a:avLst/>
          </a:prstGeom>
          <a:noFill/>
        </p:spPr>
        <p:txBody>
          <a:bodyPr wrap="square" rtlCol="0">
            <a:spAutoFit/>
          </a:bodyPr>
          <a:lstStyle/>
          <a:p>
            <a:pPr algn="ctr"/>
            <a:r>
              <a:rPr lang="en-US" sz="1400" dirty="0">
                <a:solidFill>
                  <a:schemeClr val="tx1">
                    <a:lumMod val="95000"/>
                  </a:schemeClr>
                </a:solidFill>
              </a:rPr>
              <a:t>Presentation in the Temple  --  Abbey of St. </a:t>
            </a:r>
            <a:r>
              <a:rPr lang="en-US" sz="1400" dirty="0" err="1">
                <a:solidFill>
                  <a:schemeClr val="tx1">
                    <a:lumMod val="95000"/>
                  </a:schemeClr>
                </a:solidFill>
              </a:rPr>
              <a:t>Walburga</a:t>
            </a:r>
            <a:r>
              <a:rPr lang="en-US" sz="1400" dirty="0">
                <a:solidFill>
                  <a:schemeClr val="tx1">
                    <a:lumMod val="95000"/>
                  </a:schemeClr>
                </a:solidFill>
              </a:rPr>
              <a:t>, Virginia Dale, CO</a:t>
            </a:r>
          </a:p>
        </p:txBody>
      </p:sp>
      <p:pic>
        <p:nvPicPr>
          <p:cNvPr id="15362" name="Picture 2" descr="Title: Presentation in the Temple&#10;[Click for larger image view]"/>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3000"/>
                    </a14:imgEffect>
                  </a14:imgLayer>
                </a14:imgProps>
              </a:ext>
            </a:extLst>
          </a:blip>
          <a:srcRect/>
          <a:stretch>
            <a:fillRect/>
          </a:stretch>
        </p:blipFill>
        <p:spPr bwMode="auto">
          <a:xfrm>
            <a:off x="1676400" y="-1"/>
            <a:ext cx="8915400" cy="6162771"/>
          </a:xfrm>
          <a:prstGeom prst="rect">
            <a:avLst/>
          </a:prstGeom>
          <a:noFill/>
        </p:spPr>
      </p:pic>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600200"/>
            <a:ext cx="7315200" cy="3970318"/>
          </a:xfrm>
          <a:prstGeom prst="rect">
            <a:avLst/>
          </a:prstGeom>
        </p:spPr>
        <p:txBody>
          <a:bodyPr wrap="square">
            <a:spAutoFit/>
          </a:bodyPr>
          <a:lstStyle/>
          <a:p>
            <a:r>
              <a:rPr lang="en-US" sz="3600" dirty="0"/>
              <a:t>Then Simeon blessed them and said to his mother Mary, "This child is destined for the falling and the rising of many in Israel, and to be a sign that will be opposed…</a:t>
            </a:r>
            <a:br>
              <a:rPr lang="en-US" sz="3600" dirty="0"/>
            </a:br>
            <a:br>
              <a:rPr lang="en-US" sz="3600" dirty="0"/>
            </a:br>
            <a:endParaRPr lang="en-US" sz="3600" dirty="0">
              <a:cs typeface="Arial" pitchFamily="34" charset="0"/>
            </a:endParaRPr>
          </a:p>
        </p:txBody>
      </p:sp>
      <p:sp>
        <p:nvSpPr>
          <p:cNvPr id="3" name="Rectangle 2"/>
          <p:cNvSpPr/>
          <p:nvPr/>
        </p:nvSpPr>
        <p:spPr>
          <a:xfrm>
            <a:off x="6858000" y="4724401"/>
            <a:ext cx="2514600" cy="461665"/>
          </a:xfrm>
          <a:prstGeom prst="rect">
            <a:avLst/>
          </a:prstGeom>
        </p:spPr>
        <p:txBody>
          <a:bodyPr wrap="square">
            <a:spAutoFit/>
          </a:bodyPr>
          <a:lstStyle/>
          <a:p>
            <a:r>
              <a:rPr lang="en-US" sz="2400" dirty="0">
                <a:cs typeface="Arial" pitchFamily="34" charset="0"/>
              </a:rPr>
              <a:t>Luke 2:34</a:t>
            </a:r>
          </a:p>
        </p:txBody>
      </p:sp>
    </p:spTree>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5486400"/>
            <a:ext cx="2971800" cy="954107"/>
          </a:xfrm>
          <a:prstGeom prst="rect">
            <a:avLst/>
          </a:prstGeom>
          <a:noFill/>
        </p:spPr>
        <p:txBody>
          <a:bodyPr wrap="square" rtlCol="0">
            <a:spAutoFit/>
          </a:bodyPr>
          <a:lstStyle/>
          <a:p>
            <a:pPr algn="ctr"/>
            <a:r>
              <a:rPr lang="en-US" sz="1400" dirty="0">
                <a:solidFill>
                  <a:schemeClr val="tx1">
                    <a:lumMod val="95000"/>
                  </a:schemeClr>
                </a:solidFill>
              </a:rPr>
              <a:t>Presentation in the Temple</a:t>
            </a:r>
          </a:p>
          <a:p>
            <a:pPr algn="ctr"/>
            <a:endParaRPr lang="en-US" sz="1400" dirty="0">
              <a:solidFill>
                <a:schemeClr val="tx1">
                  <a:lumMod val="95000"/>
                </a:schemeClr>
              </a:solidFill>
            </a:endParaRPr>
          </a:p>
          <a:p>
            <a:pPr algn="ctr"/>
            <a:r>
              <a:rPr lang="en-US" sz="1400" dirty="0" err="1">
                <a:solidFill>
                  <a:schemeClr val="tx1">
                    <a:lumMod val="95000"/>
                  </a:schemeClr>
                </a:solidFill>
              </a:rPr>
              <a:t>Musee</a:t>
            </a:r>
            <a:r>
              <a:rPr lang="en-US" sz="1400" dirty="0">
                <a:solidFill>
                  <a:schemeClr val="tx1">
                    <a:lumMod val="95000"/>
                  </a:schemeClr>
                </a:solidFill>
              </a:rPr>
              <a:t> National du </a:t>
            </a:r>
            <a:r>
              <a:rPr lang="en-US" sz="1400" dirty="0" err="1">
                <a:solidFill>
                  <a:schemeClr val="tx1">
                    <a:lumMod val="95000"/>
                  </a:schemeClr>
                </a:solidFill>
              </a:rPr>
              <a:t>Moyen</a:t>
            </a:r>
            <a:r>
              <a:rPr lang="en-US" sz="1400" dirty="0">
                <a:solidFill>
                  <a:schemeClr val="tx1">
                    <a:lumMod val="95000"/>
                  </a:schemeClr>
                </a:solidFill>
              </a:rPr>
              <a:t> Age Paris, France</a:t>
            </a:r>
          </a:p>
        </p:txBody>
      </p:sp>
      <p:pic>
        <p:nvPicPr>
          <p:cNvPr id="13314" name="Picture 2" descr="Title: Presentation in the Temple&#10;[Click for larger image vie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0"/>
            <a:ext cx="5340668" cy="6858000"/>
          </a:xfrm>
          <a:prstGeom prst="rect">
            <a:avLst/>
          </a:prstGeom>
          <a:noFill/>
        </p:spPr>
      </p:pic>
    </p:spTree>
  </p:cSld>
  <p:clrMapOvr>
    <a:masterClrMapping/>
  </p:clrMapOvr>
  <p:transition advTm="8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979474"/>
            <a:ext cx="7315200" cy="1754326"/>
          </a:xfrm>
          <a:prstGeom prst="rect">
            <a:avLst/>
          </a:prstGeom>
        </p:spPr>
        <p:txBody>
          <a:bodyPr wrap="square">
            <a:spAutoFit/>
          </a:bodyPr>
          <a:lstStyle/>
          <a:p>
            <a:r>
              <a:rPr lang="en-US" sz="3600" dirty="0"/>
              <a:t>so that the inner thoughts of many will be revealed--and a sword will pierce your own soul too."</a:t>
            </a:r>
            <a:endParaRPr lang="en-US" sz="3600" dirty="0">
              <a:cs typeface="Arial" pitchFamily="34" charset="0"/>
            </a:endParaRPr>
          </a:p>
        </p:txBody>
      </p:sp>
      <p:sp>
        <p:nvSpPr>
          <p:cNvPr id="3" name="Rectangle 2"/>
          <p:cNvSpPr/>
          <p:nvPr/>
        </p:nvSpPr>
        <p:spPr>
          <a:xfrm>
            <a:off x="6781800" y="4267201"/>
            <a:ext cx="2514600" cy="461665"/>
          </a:xfrm>
          <a:prstGeom prst="rect">
            <a:avLst/>
          </a:prstGeom>
        </p:spPr>
        <p:txBody>
          <a:bodyPr wrap="square">
            <a:spAutoFit/>
          </a:bodyPr>
          <a:lstStyle/>
          <a:p>
            <a:r>
              <a:rPr lang="en-US" sz="2400" dirty="0">
                <a:cs typeface="Arial" pitchFamily="34" charset="0"/>
              </a:rPr>
              <a:t>Luke 2:35</a:t>
            </a:r>
          </a:p>
        </p:txBody>
      </p:sp>
    </p:spTree>
  </p:cSld>
  <p:clrMapOvr>
    <a:masterClrMapping/>
  </p:clrMapOvr>
  <p:transition advTm="8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10600" y="5486400"/>
            <a:ext cx="1524000" cy="1169551"/>
          </a:xfrm>
          <a:prstGeom prst="rect">
            <a:avLst/>
          </a:prstGeom>
          <a:noFill/>
        </p:spPr>
        <p:txBody>
          <a:bodyPr wrap="square" rtlCol="0">
            <a:spAutoFit/>
          </a:bodyPr>
          <a:lstStyle/>
          <a:p>
            <a:pPr algn="ctr"/>
            <a:r>
              <a:rPr lang="en-US" sz="1400" dirty="0">
                <a:solidFill>
                  <a:schemeClr val="tx1">
                    <a:lumMod val="95000"/>
                  </a:schemeClr>
                </a:solidFill>
              </a:rPr>
              <a:t>Mary:</a:t>
            </a:r>
          </a:p>
          <a:p>
            <a:pPr algn="ctr"/>
            <a:r>
              <a:rPr lang="en-US" sz="1400" dirty="0">
                <a:solidFill>
                  <a:schemeClr val="tx1">
                    <a:lumMod val="95000"/>
                  </a:schemeClr>
                </a:solidFill>
              </a:rPr>
              <a:t>Keep Watch</a:t>
            </a:r>
          </a:p>
          <a:p>
            <a:pPr algn="ctr"/>
            <a:endParaRPr lang="en-US" sz="1400" dirty="0">
              <a:solidFill>
                <a:schemeClr val="tx1">
                  <a:lumMod val="95000"/>
                </a:schemeClr>
              </a:solidFill>
            </a:endParaRPr>
          </a:p>
          <a:p>
            <a:pPr algn="ctr"/>
            <a:r>
              <a:rPr lang="en-US" sz="1400" dirty="0">
                <a:solidFill>
                  <a:schemeClr val="tx1">
                    <a:lumMod val="95000"/>
                  </a:schemeClr>
                </a:solidFill>
              </a:rPr>
              <a:t>Kelly Latimore</a:t>
            </a:r>
          </a:p>
          <a:p>
            <a:pPr algn="ctr"/>
            <a:r>
              <a:rPr lang="en-US" sz="1400" dirty="0">
                <a:solidFill>
                  <a:schemeClr val="tx1">
                    <a:lumMod val="95000"/>
                  </a:schemeClr>
                </a:solidFill>
              </a:rPr>
              <a:t>St. Louis, MO</a:t>
            </a:r>
          </a:p>
        </p:txBody>
      </p:sp>
      <p:pic>
        <p:nvPicPr>
          <p:cNvPr id="2" name="Picture 1">
            <a:extLst>
              <a:ext uri="{FF2B5EF4-FFF2-40B4-BE49-F238E27FC236}">
                <a16:creationId xmlns:a16="http://schemas.microsoft.com/office/drawing/2014/main" id="{B71E10F9-E62B-4BC9-92F0-D27F52E151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2800" y="0"/>
            <a:ext cx="5047286" cy="6858000"/>
          </a:xfrm>
          <a:prstGeom prst="rect">
            <a:avLst/>
          </a:prstGeom>
        </p:spPr>
      </p:pic>
    </p:spTree>
  </p:cSld>
  <p:clrMapOvr>
    <a:masterClrMapping/>
  </p:clrMapOvr>
  <p:transition advTm="8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979474"/>
            <a:ext cx="7467600" cy="1754326"/>
          </a:xfrm>
          <a:prstGeom prst="rect">
            <a:avLst/>
          </a:prstGeom>
        </p:spPr>
        <p:txBody>
          <a:bodyPr wrap="square">
            <a:spAutoFit/>
          </a:bodyPr>
          <a:lstStyle/>
          <a:p>
            <a:r>
              <a:rPr lang="en-US" sz="3600" dirty="0"/>
              <a:t>There was also a prophet, Anna the daughter of Phanuel, of the tribe of Asher.  She was of a great age…</a:t>
            </a:r>
            <a:endParaRPr lang="en-US" sz="3600" dirty="0">
              <a:cs typeface="Arial" pitchFamily="34" charset="0"/>
            </a:endParaRPr>
          </a:p>
        </p:txBody>
      </p:sp>
      <p:sp>
        <p:nvSpPr>
          <p:cNvPr id="3" name="Rectangle 2"/>
          <p:cNvSpPr/>
          <p:nvPr/>
        </p:nvSpPr>
        <p:spPr>
          <a:xfrm>
            <a:off x="6781800" y="4267201"/>
            <a:ext cx="2514600" cy="461665"/>
          </a:xfrm>
          <a:prstGeom prst="rect">
            <a:avLst/>
          </a:prstGeom>
        </p:spPr>
        <p:txBody>
          <a:bodyPr wrap="square">
            <a:spAutoFit/>
          </a:bodyPr>
          <a:lstStyle/>
          <a:p>
            <a:r>
              <a:rPr lang="en-US" sz="2400" dirty="0">
                <a:cs typeface="Arial" pitchFamily="34" charset="0"/>
              </a:rPr>
              <a:t>Luke </a:t>
            </a:r>
            <a:r>
              <a:rPr lang="en-US" sz="2400" dirty="0" err="1">
                <a:cs typeface="Arial" pitchFamily="34" charset="0"/>
              </a:rPr>
              <a:t>2:36a</a:t>
            </a:r>
            <a:endParaRPr lang="en-US" sz="2400" dirty="0">
              <a:cs typeface="Arial" pitchFamily="34" charset="0"/>
            </a:endParaRPr>
          </a:p>
        </p:txBody>
      </p:sp>
    </p:spTree>
  </p:cSld>
  <p:clrMapOvr>
    <a:masterClrMapping/>
  </p:clrMapOvr>
  <p:transition advTm="8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5181600"/>
            <a:ext cx="2209800" cy="1384995"/>
          </a:xfrm>
          <a:prstGeom prst="rect">
            <a:avLst/>
          </a:prstGeom>
          <a:noFill/>
        </p:spPr>
        <p:txBody>
          <a:bodyPr wrap="square" rtlCol="0">
            <a:spAutoFit/>
          </a:bodyPr>
          <a:lstStyle/>
          <a:p>
            <a:pPr algn="ctr"/>
            <a:r>
              <a:rPr lang="en-US" sz="1400" dirty="0">
                <a:solidFill>
                  <a:schemeClr val="tx1">
                    <a:lumMod val="95000"/>
                  </a:schemeClr>
                </a:solidFill>
              </a:rPr>
              <a:t>Anna and Simeon in the Temple</a:t>
            </a:r>
          </a:p>
          <a:p>
            <a:pPr algn="ctr"/>
            <a:endParaRPr lang="en-US" sz="1400" dirty="0">
              <a:solidFill>
                <a:schemeClr val="tx1">
                  <a:lumMod val="95000"/>
                </a:schemeClr>
              </a:solidFill>
            </a:endParaRPr>
          </a:p>
          <a:p>
            <a:pPr algn="ctr"/>
            <a:r>
              <a:rPr lang="en-US" sz="1400" dirty="0">
                <a:solidFill>
                  <a:schemeClr val="tx1">
                    <a:lumMod val="95000"/>
                  </a:schemeClr>
                </a:solidFill>
              </a:rPr>
              <a:t>Rembrandt</a:t>
            </a:r>
          </a:p>
          <a:p>
            <a:pPr algn="ctr"/>
            <a:r>
              <a:rPr lang="en-US" sz="1400" dirty="0" err="1">
                <a:solidFill>
                  <a:schemeClr val="tx1">
                    <a:lumMod val="95000"/>
                  </a:schemeClr>
                </a:solidFill>
              </a:rPr>
              <a:t>Kunsthalle</a:t>
            </a:r>
            <a:endParaRPr lang="en-US" sz="1400" dirty="0">
              <a:solidFill>
                <a:schemeClr val="tx1">
                  <a:lumMod val="95000"/>
                </a:schemeClr>
              </a:solidFill>
            </a:endParaRPr>
          </a:p>
          <a:p>
            <a:pPr algn="ctr"/>
            <a:r>
              <a:rPr lang="en-US" sz="1400" dirty="0">
                <a:solidFill>
                  <a:schemeClr val="tx1">
                    <a:lumMod val="95000"/>
                  </a:schemeClr>
                </a:solidFill>
              </a:rPr>
              <a:t> Hamburg, Germany</a:t>
            </a:r>
          </a:p>
        </p:txBody>
      </p:sp>
      <p:pic>
        <p:nvPicPr>
          <p:cNvPr id="4" name="Picture 3" descr="819px-Rembrandt_Harmensz._van_Rijn_056.jpg"/>
          <p:cNvPicPr>
            <a:picLocks noChangeAspect="1"/>
          </p:cNvPicPr>
          <p:nvPr/>
        </p:nvPicPr>
        <p:blipFill>
          <a:blip r:embed="rId2" cstate="email">
            <a:extLst>
              <a:ext uri="{BEBA8EAE-BF5A-486C-A8C5-ECC9F3942E4B}">
                <a14:imgProps xmlns:a14="http://schemas.microsoft.com/office/drawing/2010/main">
                  <a14:imgLayer r:embed="rId3">
                    <a14:imgEffect>
                      <a14:brightnessContrast bright="3000" contrast="20000"/>
                    </a14:imgEffect>
                  </a14:imgLayer>
                </a14:imgProps>
              </a:ext>
              <a:ext uri="{28A0092B-C50C-407E-A947-70E740481C1C}">
                <a14:useLocalDpi xmlns:a14="http://schemas.microsoft.com/office/drawing/2010/main"/>
              </a:ext>
            </a:extLst>
          </a:blip>
          <a:srcRect/>
          <a:stretch>
            <a:fillRect/>
          </a:stretch>
        </p:blipFill>
        <p:spPr>
          <a:xfrm>
            <a:off x="4420270" y="0"/>
            <a:ext cx="5790531" cy="6837712"/>
          </a:xfrm>
          <a:prstGeom prst="rect">
            <a:avLst/>
          </a:prstGeom>
        </p:spPr>
      </p:pic>
    </p:spTree>
  </p:cSld>
  <p:clrMapOvr>
    <a:masterClrMapping/>
  </p:clrMapOvr>
  <p:transition advTm="8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905000"/>
            <a:ext cx="6248400" cy="1754326"/>
          </a:xfrm>
          <a:prstGeom prst="rect">
            <a:avLst/>
          </a:prstGeom>
        </p:spPr>
        <p:txBody>
          <a:bodyPr wrap="square">
            <a:spAutoFit/>
          </a:bodyPr>
          <a:lstStyle/>
          <a:p>
            <a:r>
              <a:rPr lang="en-US" sz="3600" dirty="0"/>
              <a:t>She never left the temple but worshiped there with fasting and prayer night and day.</a:t>
            </a:r>
            <a:endParaRPr lang="en-US" sz="3600" dirty="0">
              <a:cs typeface="Arial" pitchFamily="34" charset="0"/>
            </a:endParaRPr>
          </a:p>
        </p:txBody>
      </p:sp>
      <p:sp>
        <p:nvSpPr>
          <p:cNvPr id="3" name="Rectangle 2"/>
          <p:cNvSpPr/>
          <p:nvPr/>
        </p:nvSpPr>
        <p:spPr>
          <a:xfrm>
            <a:off x="6781800" y="4267201"/>
            <a:ext cx="2514600" cy="461665"/>
          </a:xfrm>
          <a:prstGeom prst="rect">
            <a:avLst/>
          </a:prstGeom>
        </p:spPr>
        <p:txBody>
          <a:bodyPr wrap="square">
            <a:spAutoFit/>
          </a:bodyPr>
          <a:lstStyle/>
          <a:p>
            <a:r>
              <a:rPr lang="en-US" sz="2400" dirty="0">
                <a:cs typeface="Arial" pitchFamily="34" charset="0"/>
              </a:rPr>
              <a:t>Luke </a:t>
            </a:r>
            <a:r>
              <a:rPr lang="en-US" sz="2400" dirty="0" err="1">
                <a:cs typeface="Arial" pitchFamily="34" charset="0"/>
              </a:rPr>
              <a:t>2:37b</a:t>
            </a:r>
            <a:endParaRPr lang="en-US" sz="2400" dirty="0">
              <a:cs typeface="Arial" pitchFamily="34" charset="0"/>
            </a:endParaRPr>
          </a:p>
        </p:txBody>
      </p:sp>
    </p:spTree>
  </p:cSld>
  <p:clrMapOvr>
    <a:masterClrMapping/>
  </p:clrMapOvr>
  <p:transition advTm="8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6412468"/>
            <a:ext cx="8686800" cy="307777"/>
          </a:xfrm>
          <a:prstGeom prst="rect">
            <a:avLst/>
          </a:prstGeom>
          <a:noFill/>
        </p:spPr>
        <p:txBody>
          <a:bodyPr wrap="square" rtlCol="0">
            <a:spAutoFit/>
          </a:bodyPr>
          <a:lstStyle/>
          <a:p>
            <a:pPr algn="ctr"/>
            <a:r>
              <a:rPr lang="en-US" sz="1400" dirty="0">
                <a:solidFill>
                  <a:schemeClr val="tx1">
                    <a:lumMod val="95000"/>
                  </a:schemeClr>
                </a:solidFill>
              </a:rPr>
              <a:t>Presentation in the Temple  --  </a:t>
            </a:r>
            <a:r>
              <a:rPr lang="en-US" sz="1400" dirty="0" err="1">
                <a:solidFill>
                  <a:schemeClr val="tx1">
                    <a:lumMod val="95000"/>
                  </a:schemeClr>
                </a:solidFill>
              </a:rPr>
              <a:t>Fra</a:t>
            </a:r>
            <a:r>
              <a:rPr lang="en-US" sz="1400" dirty="0">
                <a:solidFill>
                  <a:schemeClr val="tx1">
                    <a:lumMod val="95000"/>
                  </a:schemeClr>
                </a:solidFill>
              </a:rPr>
              <a:t> Angelico, Museum of San Marco, Florence, Italy </a:t>
            </a:r>
          </a:p>
        </p:txBody>
      </p:sp>
      <p:pic>
        <p:nvPicPr>
          <p:cNvPr id="4" name="Picture 3" descr="Fra_Angelico_-_Presentation_of_Jesus_in_the_Temple_(Cell_10)_-_WGA00544.jpg"/>
          <p:cNvPicPr>
            <a:picLocks noChangeAspect="1"/>
          </p:cNvPicPr>
          <p:nvPr/>
        </p:nvPicPr>
        <p:blipFill>
          <a:blip r:embed="rId2" cstate="print"/>
          <a:stretch>
            <a:fillRect/>
          </a:stretch>
        </p:blipFill>
        <p:spPr>
          <a:xfrm>
            <a:off x="2057400" y="-1"/>
            <a:ext cx="8229600" cy="6256029"/>
          </a:xfrm>
          <a:prstGeom prst="rect">
            <a:avLst/>
          </a:prstGeom>
        </p:spPr>
      </p:pic>
    </p:spTree>
  </p:cSld>
  <p:clrMapOvr>
    <a:masterClrMapping/>
  </p:clrMapOvr>
  <p:transition advTm="8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5638800"/>
            <a:ext cx="3200400" cy="954107"/>
          </a:xfrm>
          <a:prstGeom prst="rect">
            <a:avLst/>
          </a:prstGeom>
          <a:noFill/>
        </p:spPr>
        <p:txBody>
          <a:bodyPr wrap="square" rtlCol="0">
            <a:spAutoFit/>
          </a:bodyPr>
          <a:lstStyle/>
          <a:p>
            <a:pPr algn="ctr"/>
            <a:r>
              <a:rPr lang="en-US" sz="1400" dirty="0">
                <a:solidFill>
                  <a:schemeClr val="tx1">
                    <a:lumMod val="95000"/>
                  </a:schemeClr>
                </a:solidFill>
              </a:rPr>
              <a:t>Text of Psalm  1</a:t>
            </a:r>
          </a:p>
          <a:p>
            <a:pPr algn="ctr"/>
            <a:endParaRPr lang="en-US" sz="1400" dirty="0">
              <a:solidFill>
                <a:schemeClr val="tx1">
                  <a:lumMod val="95000"/>
                </a:schemeClr>
              </a:solidFill>
            </a:endParaRPr>
          </a:p>
          <a:p>
            <a:pPr algn="ctr"/>
            <a:r>
              <a:rPr lang="en-US" sz="1400" dirty="0">
                <a:solidFill>
                  <a:schemeClr val="tx1">
                    <a:lumMod val="95000"/>
                  </a:schemeClr>
                </a:solidFill>
              </a:rPr>
              <a:t>Gold and silver leaf</a:t>
            </a:r>
          </a:p>
          <a:p>
            <a:pPr algn="ctr"/>
            <a:r>
              <a:rPr lang="en-US" sz="1400" dirty="0">
                <a:solidFill>
                  <a:schemeClr val="tx1">
                    <a:lumMod val="95000"/>
                  </a:schemeClr>
                </a:solidFill>
              </a:rPr>
              <a:t>Getty Center, Los Angeles, CA</a:t>
            </a:r>
          </a:p>
        </p:txBody>
      </p:sp>
      <p:pic>
        <p:nvPicPr>
          <p:cNvPr id="33794" name="Picture 2" descr="https://upload.wikimedia.org/wikipedia/commons/thumb/8/89/Decorated_Incipit_Page_-_Google_Art_Project_%286850315%29.jpg/707px-Decorated_Incipit_Page_-_Google_Art_Project_%286850315%29.jpg"/>
          <p:cNvPicPr>
            <a:picLocks noChangeAspect="1" noChangeArrowheads="1"/>
          </p:cNvPicPr>
          <p:nvPr/>
        </p:nvPicPr>
        <p:blipFill>
          <a:blip r:embed="rId2" cstate="email">
            <a:lum contrast="10000"/>
            <a:extLst>
              <a:ext uri="{28A0092B-C50C-407E-A947-70E740481C1C}">
                <a14:useLocalDpi xmlns:a14="http://schemas.microsoft.com/office/drawing/2010/main"/>
              </a:ext>
            </a:extLst>
          </a:blip>
          <a:srcRect/>
          <a:stretch>
            <a:fillRect/>
          </a:stretch>
        </p:blipFill>
        <p:spPr bwMode="auto">
          <a:xfrm>
            <a:off x="4876800" y="76200"/>
            <a:ext cx="4495800" cy="6705600"/>
          </a:xfrm>
          <a:prstGeom prst="rect">
            <a:avLst/>
          </a:prstGeom>
          <a:noFill/>
        </p:spPr>
      </p:pic>
    </p:spTree>
  </p:cSld>
  <p:clrMapOvr>
    <a:masterClrMapping/>
  </p:clrMapOvr>
  <p:transition advTm="8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905000"/>
            <a:ext cx="7467600" cy="2308324"/>
          </a:xfrm>
          <a:prstGeom prst="rect">
            <a:avLst/>
          </a:prstGeom>
        </p:spPr>
        <p:txBody>
          <a:bodyPr wrap="square">
            <a:spAutoFit/>
          </a:bodyPr>
          <a:lstStyle/>
          <a:p>
            <a:r>
              <a:rPr lang="en-US" sz="3600" dirty="0"/>
              <a:t>At that moment she came, and began to praise God and to speak about the child to all who were looking for the redemption of Jerusalem.</a:t>
            </a:r>
            <a:endParaRPr lang="en-US" sz="3600" dirty="0">
              <a:cs typeface="Arial" pitchFamily="34" charset="0"/>
            </a:endParaRPr>
          </a:p>
        </p:txBody>
      </p:sp>
      <p:sp>
        <p:nvSpPr>
          <p:cNvPr id="3" name="Rectangle 2"/>
          <p:cNvSpPr/>
          <p:nvPr/>
        </p:nvSpPr>
        <p:spPr>
          <a:xfrm>
            <a:off x="6781800" y="4567536"/>
            <a:ext cx="2514600" cy="461665"/>
          </a:xfrm>
          <a:prstGeom prst="rect">
            <a:avLst/>
          </a:prstGeom>
        </p:spPr>
        <p:txBody>
          <a:bodyPr wrap="square">
            <a:spAutoFit/>
          </a:bodyPr>
          <a:lstStyle/>
          <a:p>
            <a:r>
              <a:rPr lang="en-US" sz="2400" dirty="0">
                <a:cs typeface="Arial" pitchFamily="34" charset="0"/>
              </a:rPr>
              <a:t>Luke 2:38</a:t>
            </a:r>
          </a:p>
        </p:txBody>
      </p:sp>
    </p:spTree>
  </p:cSld>
  <p:clrMapOvr>
    <a:masterClrMapping/>
  </p:clrMapOvr>
  <p:transition advTm="8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0800" y="5715000"/>
            <a:ext cx="2743200" cy="954107"/>
          </a:xfrm>
          <a:prstGeom prst="rect">
            <a:avLst/>
          </a:prstGeom>
          <a:noFill/>
        </p:spPr>
        <p:txBody>
          <a:bodyPr wrap="square" rtlCol="0">
            <a:spAutoFit/>
          </a:bodyPr>
          <a:lstStyle/>
          <a:p>
            <a:pPr algn="ctr"/>
            <a:r>
              <a:rPr lang="en-US" sz="1400" dirty="0">
                <a:solidFill>
                  <a:schemeClr val="tx1">
                    <a:lumMod val="95000"/>
                  </a:schemeClr>
                </a:solidFill>
              </a:rPr>
              <a:t>Anna, the Prophetess</a:t>
            </a:r>
          </a:p>
          <a:p>
            <a:pPr algn="ctr"/>
            <a:endParaRPr lang="en-US" sz="1400" dirty="0">
              <a:solidFill>
                <a:schemeClr val="tx1">
                  <a:lumMod val="95000"/>
                </a:schemeClr>
              </a:solidFill>
            </a:endParaRPr>
          </a:p>
          <a:p>
            <a:pPr algn="ctr"/>
            <a:r>
              <a:rPr lang="en-US" sz="1400" dirty="0">
                <a:solidFill>
                  <a:schemeClr val="tx1">
                    <a:lumMod val="95000"/>
                  </a:schemeClr>
                </a:solidFill>
              </a:rPr>
              <a:t>Palatine Chapel</a:t>
            </a:r>
          </a:p>
          <a:p>
            <a:pPr algn="ctr"/>
            <a:r>
              <a:rPr lang="en-US" sz="1400" dirty="0">
                <a:solidFill>
                  <a:schemeClr val="tx1">
                    <a:lumMod val="95000"/>
                  </a:schemeClr>
                </a:solidFill>
              </a:rPr>
              <a:t>Palermo, Sicily</a:t>
            </a:r>
          </a:p>
        </p:txBody>
      </p:sp>
      <p:pic>
        <p:nvPicPr>
          <p:cNvPr id="4098" name="Picture 2" descr="Title: Anna, the Prophetess&#10;[Click for larger image view]"/>
          <p:cNvPicPr>
            <a:picLocks noChangeAspect="1" noChangeArrowheads="1"/>
          </p:cNvPicPr>
          <p:nvPr/>
        </p:nvPicPr>
        <p:blipFill>
          <a:blip r:embed="rId2" cstate="email">
            <a:lum contrast="10000"/>
            <a:extLst>
              <a:ext uri="{28A0092B-C50C-407E-A947-70E740481C1C}">
                <a14:useLocalDpi xmlns:a14="http://schemas.microsoft.com/office/drawing/2010/main"/>
              </a:ext>
            </a:extLst>
          </a:blip>
          <a:srcRect/>
          <a:stretch>
            <a:fillRect/>
          </a:stretch>
        </p:blipFill>
        <p:spPr bwMode="auto">
          <a:xfrm>
            <a:off x="5486400" y="0"/>
            <a:ext cx="3391318" cy="6858000"/>
          </a:xfrm>
          <a:prstGeom prst="rect">
            <a:avLst/>
          </a:prstGeom>
          <a:noFill/>
        </p:spPr>
      </p:pic>
    </p:spTree>
  </p:cSld>
  <p:clrMapOvr>
    <a:masterClrMapping/>
  </p:clrMapOvr>
  <p:transition advTm="8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79474"/>
            <a:ext cx="7467600" cy="1754326"/>
          </a:xfrm>
          <a:prstGeom prst="rect">
            <a:avLst/>
          </a:prstGeom>
        </p:spPr>
        <p:txBody>
          <a:bodyPr wrap="square">
            <a:spAutoFit/>
          </a:bodyPr>
          <a:lstStyle/>
          <a:p>
            <a:r>
              <a:rPr lang="en-US" sz="3600" dirty="0"/>
              <a:t>The child grew and became strong, filled with wisdom; and the favor of God was upon him.</a:t>
            </a:r>
            <a:endParaRPr lang="en-US" sz="3600" dirty="0">
              <a:cs typeface="Arial" pitchFamily="34" charset="0"/>
            </a:endParaRPr>
          </a:p>
        </p:txBody>
      </p:sp>
      <p:sp>
        <p:nvSpPr>
          <p:cNvPr id="3" name="Rectangle 2"/>
          <p:cNvSpPr/>
          <p:nvPr/>
        </p:nvSpPr>
        <p:spPr>
          <a:xfrm>
            <a:off x="6781800" y="4267201"/>
            <a:ext cx="2514600" cy="461665"/>
          </a:xfrm>
          <a:prstGeom prst="rect">
            <a:avLst/>
          </a:prstGeom>
        </p:spPr>
        <p:txBody>
          <a:bodyPr wrap="square">
            <a:spAutoFit/>
          </a:bodyPr>
          <a:lstStyle/>
          <a:p>
            <a:r>
              <a:rPr lang="en-US" sz="2400" dirty="0">
                <a:cs typeface="Arial" pitchFamily="34" charset="0"/>
              </a:rPr>
              <a:t>Luke 2:40</a:t>
            </a:r>
          </a:p>
        </p:txBody>
      </p:sp>
    </p:spTree>
  </p:cSld>
  <p:clrMapOvr>
    <a:masterClrMapping/>
  </p:clrMapOvr>
  <p:transition advTm="8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6474023"/>
            <a:ext cx="7772400" cy="307777"/>
          </a:xfrm>
          <a:prstGeom prst="rect">
            <a:avLst/>
          </a:prstGeom>
          <a:noFill/>
        </p:spPr>
        <p:txBody>
          <a:bodyPr wrap="square" rtlCol="0">
            <a:spAutoFit/>
          </a:bodyPr>
          <a:lstStyle/>
          <a:p>
            <a:pPr algn="ctr"/>
            <a:r>
              <a:rPr lang="en-US" sz="1400" dirty="0">
                <a:solidFill>
                  <a:schemeClr val="tx1">
                    <a:lumMod val="95000"/>
                  </a:schemeClr>
                </a:solidFill>
              </a:rPr>
              <a:t>Jesus as a Child in Nazareth  --  JESUS MAFA, Cameroon</a:t>
            </a:r>
          </a:p>
        </p:txBody>
      </p:sp>
      <p:pic>
        <p:nvPicPr>
          <p:cNvPr id="2" name="Picture 1">
            <a:extLst>
              <a:ext uri="{FF2B5EF4-FFF2-40B4-BE49-F238E27FC236}">
                <a16:creationId xmlns:a16="http://schemas.microsoft.com/office/drawing/2014/main" id="{370137E2-CC25-4965-92EA-5A31F530F7AB}"/>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3000" contrast="15000"/>
                    </a14:imgEffect>
                  </a14:imgLayer>
                </a14:imgProps>
              </a:ext>
              <a:ext uri="{28A0092B-C50C-407E-A947-70E740481C1C}">
                <a14:useLocalDpi xmlns:a14="http://schemas.microsoft.com/office/drawing/2010/main"/>
              </a:ext>
            </a:extLst>
          </a:blip>
          <a:stretch>
            <a:fillRect/>
          </a:stretch>
        </p:blipFill>
        <p:spPr>
          <a:xfrm>
            <a:off x="1600200" y="176784"/>
            <a:ext cx="9144000" cy="6071616"/>
          </a:xfrm>
          <a:prstGeom prst="rect">
            <a:avLst/>
          </a:prstGeom>
        </p:spPr>
      </p:pic>
    </p:spTree>
  </p:cSld>
  <p:clrMapOvr>
    <a:masterClrMapping/>
  </p:clrMapOvr>
  <p:transition advTm="8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191"/>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457200"/>
            <a:ext cx="8991600" cy="5562600"/>
          </a:xfrm>
          <a:ln>
            <a:noFill/>
          </a:ln>
        </p:spPr>
        <p:txBody>
          <a:bodyPr>
            <a:noAutofit/>
          </a:bodyPr>
          <a:lstStyle/>
          <a:p>
            <a:pPr>
              <a:buNone/>
            </a:pPr>
            <a:r>
              <a:rPr lang="en-US" sz="1400" dirty="0"/>
              <a:t>New Revised Standard Version Bible, copyright 1989, Division of Christian Education of the National Council of the Churches of Christ in the United States of America. Used by permission. All rights reserved.</a:t>
            </a:r>
          </a:p>
          <a:p>
            <a:pPr>
              <a:buNone/>
            </a:pPr>
            <a:r>
              <a:rPr lang="en-US" sz="1400" dirty="0"/>
              <a:t>https://commons.wikimedia.org/wiki/File:Decorated_Incipit_Page_-_Google_Art_Project_(6850315).jpg</a:t>
            </a:r>
          </a:p>
          <a:p>
            <a:pPr>
              <a:buNone/>
            </a:pPr>
            <a:r>
              <a:rPr lang="en-US" sz="1400" dirty="0" err="1"/>
              <a:t>http://www.mfa.org/</a:t>
            </a:r>
            <a:endParaRPr lang="en-US" sz="1400" dirty="0"/>
          </a:p>
          <a:p>
            <a:pPr>
              <a:buNone/>
            </a:pPr>
            <a:r>
              <a:rPr lang="en-US" sz="1400" dirty="0"/>
              <a:t>https://commons.wikimedia.org/wiki/File:St_Mary%27s_church_-_stained_glass_detail_-_geograph.org.uk_-_1252096.jpg</a:t>
            </a:r>
          </a:p>
          <a:p>
            <a:pPr>
              <a:buNone/>
            </a:pPr>
            <a:r>
              <a:rPr lang="en-US" sz="1400" dirty="0" err="1"/>
              <a:t>http://www.flickr.com/photos/friarsbalsam/3377697557/</a:t>
            </a:r>
            <a:endParaRPr lang="en-US" sz="1400" dirty="0"/>
          </a:p>
          <a:p>
            <a:pPr>
              <a:buNone/>
            </a:pPr>
            <a:r>
              <a:rPr lang="en-US" sz="1400" dirty="0" err="1"/>
              <a:t>http://diglib.library.vanderbilt.edu/act-imagelink.pl?RC=48274</a:t>
            </a:r>
            <a:endParaRPr lang="en-US" sz="1400" dirty="0"/>
          </a:p>
          <a:p>
            <a:pPr>
              <a:buNone/>
            </a:pPr>
            <a:r>
              <a:rPr lang="en-US" sz="1400" dirty="0"/>
              <a:t>https://kellylatimoreicons.com/contact/</a:t>
            </a:r>
          </a:p>
          <a:p>
            <a:pPr>
              <a:buNone/>
            </a:pPr>
            <a:r>
              <a:rPr lang="en-US" sz="1400" dirty="0"/>
              <a:t>http://commons.wikimedia.org/wiki/File:Aert_de_Gelder_-_Het_loflied_van_Simeon.jpg</a:t>
            </a:r>
          </a:p>
          <a:p>
            <a:pPr>
              <a:buNone/>
            </a:pPr>
            <a:r>
              <a:rPr lang="en-US" sz="1400" dirty="0" err="1"/>
              <a:t>http://www.flickr.com/photos/sacred_destinations/3114703011/</a:t>
            </a:r>
            <a:endParaRPr lang="en-US" sz="1400" dirty="0"/>
          </a:p>
          <a:p>
            <a:pPr>
              <a:buNone/>
            </a:pPr>
            <a:r>
              <a:rPr lang="en-US" sz="1400" dirty="0" err="1"/>
              <a:t>http://www.flickr.com/photos/edithosb/204407845/</a:t>
            </a:r>
            <a:endParaRPr lang="en-US" sz="1400" dirty="0"/>
          </a:p>
          <a:p>
            <a:pPr>
              <a:buNone/>
            </a:pPr>
            <a:r>
              <a:rPr lang="en-US" sz="1400" dirty="0"/>
              <a:t>https://commons.wikimedia.org/wiki/File:CLUNY-Pr%C3%A9sentation_Bourgogne_1.JPG</a:t>
            </a:r>
          </a:p>
          <a:p>
            <a:pPr>
              <a:buNone/>
            </a:pPr>
            <a:r>
              <a:rPr lang="en-US" sz="1400" dirty="0"/>
              <a:t>https://kellylatimoreicons.com/contact/</a:t>
            </a:r>
          </a:p>
          <a:p>
            <a:pPr>
              <a:buNone/>
            </a:pPr>
            <a:r>
              <a:rPr lang="en-US" sz="1400" dirty="0"/>
              <a:t>https://commons.wikimedia.org/wiki/File:Rembrandt_Harmensz._van_Rijn_056.jpg</a:t>
            </a:r>
          </a:p>
          <a:p>
            <a:pPr>
              <a:buNone/>
            </a:pPr>
            <a:r>
              <a:rPr lang="en-US" sz="1400" dirty="0"/>
              <a:t>https://commons.wikimedia.org/wiki/File:Fra_Angelico_-_Presentation_of_Jesus_in_the_Temple_(Cell_10)_-_WGA00544.jpg</a:t>
            </a:r>
          </a:p>
          <a:p>
            <a:pPr>
              <a:buNone/>
            </a:pPr>
            <a:r>
              <a:rPr lang="en-US" sz="1400" dirty="0"/>
              <a:t>http://diglib.library.vanderbilt.edu/act-imagelink.pl?RC=46147</a:t>
            </a:r>
          </a:p>
          <a:p>
            <a:pPr>
              <a:buNone/>
            </a:pPr>
            <a:r>
              <a:rPr lang="en-US" sz="1400" dirty="0"/>
              <a:t>https://commons.wikimedia.org/wiki/File:Bathing_the_Christ_Child_and_The_Presentation_in_the_Temple_-_Google_Art_Project.jpg</a:t>
            </a:r>
          </a:p>
          <a:p>
            <a:pPr>
              <a:buNone/>
            </a:pPr>
            <a:r>
              <a:rPr lang="en-US" sz="1400" dirty="0"/>
              <a:t>http://www.librairie-emmanuel.fr</a:t>
            </a:r>
          </a:p>
          <a:p>
            <a:pPr>
              <a:buNone/>
            </a:pPr>
            <a:endParaRPr lang="en-US" sz="1400" dirty="0"/>
          </a:p>
          <a:p>
            <a:pPr>
              <a:buNone/>
            </a:pPr>
            <a:r>
              <a:rPr lang="en-US" sz="1400" dirty="0"/>
              <a:t>Additional descriptions can be found at the Art in the Christian Tradition image library, a service of the Vanderbilt Divinity Library, http://diglib.library.vanderbilt.edu/.  All images available via Creative Commons 3.0 License.</a:t>
            </a:r>
          </a:p>
        </p:txBody>
      </p:sp>
    </p:spTree>
  </p:cSld>
  <p:clrMapOvr>
    <a:masterClrMapping/>
  </p:clrMapOvr>
  <p:transition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70"/>
            <a:ext cx="7467600" cy="1200329"/>
          </a:xfrm>
          <a:prstGeom prst="rect">
            <a:avLst/>
          </a:prstGeom>
        </p:spPr>
        <p:txBody>
          <a:bodyPr wrap="square">
            <a:spAutoFit/>
          </a:bodyPr>
          <a:lstStyle/>
          <a:p>
            <a:r>
              <a:rPr lang="en-US" sz="3600" dirty="0"/>
              <a:t>Even the sparrow finds a home, and the swallow a nest for herself…</a:t>
            </a:r>
            <a:endParaRPr lang="en-US" sz="3600" dirty="0">
              <a:cs typeface="Arial" pitchFamily="34" charset="0"/>
            </a:endParaRPr>
          </a:p>
        </p:txBody>
      </p:sp>
      <p:sp>
        <p:nvSpPr>
          <p:cNvPr id="3" name="Rectangle 2"/>
          <p:cNvSpPr/>
          <p:nvPr/>
        </p:nvSpPr>
        <p:spPr>
          <a:xfrm>
            <a:off x="6553200" y="3962401"/>
            <a:ext cx="2514600" cy="461665"/>
          </a:xfrm>
          <a:prstGeom prst="rect">
            <a:avLst/>
          </a:prstGeom>
        </p:spPr>
        <p:txBody>
          <a:bodyPr wrap="square">
            <a:spAutoFit/>
          </a:bodyPr>
          <a:lstStyle/>
          <a:p>
            <a:r>
              <a:rPr lang="en-US" sz="2400" dirty="0">
                <a:cs typeface="Arial" pitchFamily="34" charset="0"/>
              </a:rPr>
              <a:t>Psalm </a:t>
            </a:r>
            <a:r>
              <a:rPr lang="en-US" sz="2400" dirty="0" err="1">
                <a:cs typeface="Arial" pitchFamily="34" charset="0"/>
              </a:rPr>
              <a:t>84:3a</a:t>
            </a:r>
            <a:endParaRPr lang="en-US" sz="2400" dirty="0">
              <a:cs typeface="Arial" pitchFamily="34" charset="0"/>
            </a:endParaRP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6367046"/>
            <a:ext cx="8305800" cy="307777"/>
          </a:xfrm>
          <a:prstGeom prst="rect">
            <a:avLst/>
          </a:prstGeom>
          <a:noFill/>
        </p:spPr>
        <p:txBody>
          <a:bodyPr wrap="square" rtlCol="0">
            <a:spAutoFit/>
          </a:bodyPr>
          <a:lstStyle/>
          <a:p>
            <a:pPr algn="ctr"/>
            <a:r>
              <a:rPr lang="en-US" sz="1400" dirty="0">
                <a:solidFill>
                  <a:schemeClr val="tx1">
                    <a:lumMod val="95000"/>
                  </a:schemeClr>
                </a:solidFill>
              </a:rPr>
              <a:t>Hummingbirds with Nest  --  Martin </a:t>
            </a:r>
            <a:r>
              <a:rPr lang="en-US" sz="1400" dirty="0" err="1">
                <a:solidFill>
                  <a:schemeClr val="tx1">
                    <a:lumMod val="95000"/>
                  </a:schemeClr>
                </a:solidFill>
              </a:rPr>
              <a:t>Heade</a:t>
            </a:r>
            <a:r>
              <a:rPr lang="en-US" sz="1400" dirty="0">
                <a:solidFill>
                  <a:schemeClr val="tx1">
                    <a:lumMod val="95000"/>
                  </a:schemeClr>
                </a:solidFill>
              </a:rPr>
              <a:t>, Museum of Fine Arts, Boston</a:t>
            </a:r>
          </a:p>
        </p:txBody>
      </p:sp>
      <p:pic>
        <p:nvPicPr>
          <p:cNvPr id="29698" name="Picture 2" descr="Title: Hummingbirds with Nest&#10;[Click for larger image view]"/>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15000"/>
                    </a14:imgEffect>
                    <a14:imgEffect>
                      <a14:brightnessContrast bright="30000" contrast="10000"/>
                    </a14:imgEffect>
                  </a14:imgLayer>
                </a14:imgProps>
              </a:ext>
              <a:ext uri="{28A0092B-C50C-407E-A947-70E740481C1C}">
                <a14:useLocalDpi xmlns:a14="http://schemas.microsoft.com/office/drawing/2010/main"/>
              </a:ext>
            </a:extLst>
          </a:blip>
          <a:srcRect/>
          <a:stretch>
            <a:fillRect/>
          </a:stretch>
        </p:blipFill>
        <p:spPr bwMode="auto">
          <a:xfrm>
            <a:off x="2819400" y="128882"/>
            <a:ext cx="6705600" cy="6043319"/>
          </a:xfrm>
          <a:prstGeom prst="rect">
            <a:avLst/>
          </a:prstGeom>
          <a:noFill/>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2057400"/>
            <a:ext cx="6477000" cy="1754326"/>
          </a:xfrm>
          <a:prstGeom prst="rect">
            <a:avLst/>
          </a:prstGeom>
        </p:spPr>
        <p:txBody>
          <a:bodyPr wrap="square">
            <a:spAutoFit/>
          </a:bodyPr>
          <a:lstStyle/>
          <a:p>
            <a:r>
              <a:rPr lang="en-US" sz="3600" dirty="0"/>
              <a:t>…where she may lay her young, at your altars, O LORD of hosts, my King and my God.</a:t>
            </a:r>
            <a:endParaRPr lang="en-US" sz="3600" dirty="0">
              <a:cs typeface="Arial" pitchFamily="34" charset="0"/>
            </a:endParaRPr>
          </a:p>
        </p:txBody>
      </p:sp>
      <p:sp>
        <p:nvSpPr>
          <p:cNvPr id="3" name="Rectangle 2"/>
          <p:cNvSpPr/>
          <p:nvPr/>
        </p:nvSpPr>
        <p:spPr>
          <a:xfrm>
            <a:off x="6781800" y="4267201"/>
            <a:ext cx="2514600" cy="461665"/>
          </a:xfrm>
          <a:prstGeom prst="rect">
            <a:avLst/>
          </a:prstGeom>
        </p:spPr>
        <p:txBody>
          <a:bodyPr wrap="square">
            <a:spAutoFit/>
          </a:bodyPr>
          <a:lstStyle/>
          <a:p>
            <a:r>
              <a:rPr lang="en-US" sz="2400" dirty="0">
                <a:cs typeface="Arial" pitchFamily="34" charset="0"/>
              </a:rPr>
              <a:t>Psalm  </a:t>
            </a:r>
            <a:r>
              <a:rPr lang="en-US" sz="2400" dirty="0" err="1">
                <a:cs typeface="Arial" pitchFamily="34" charset="0"/>
              </a:rPr>
              <a:t>84:3b</a:t>
            </a:r>
            <a:endParaRPr lang="en-US" sz="2400" dirty="0">
              <a:cs typeface="Arial" pitchFamily="34" charset="0"/>
            </a:endParaRP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6336268"/>
            <a:ext cx="9144000" cy="307777"/>
          </a:xfrm>
          <a:prstGeom prst="rect">
            <a:avLst/>
          </a:prstGeom>
          <a:noFill/>
        </p:spPr>
        <p:txBody>
          <a:bodyPr wrap="square" rtlCol="0">
            <a:spAutoFit/>
          </a:bodyPr>
          <a:lstStyle/>
          <a:p>
            <a:pPr algn="ctr"/>
            <a:r>
              <a:rPr lang="en-US" sz="1400" dirty="0">
                <a:solidFill>
                  <a:schemeClr val="tx1">
                    <a:lumMod val="95000"/>
                  </a:schemeClr>
                </a:solidFill>
              </a:rPr>
              <a:t>Blessing of the Birds  --  Harry </a:t>
            </a:r>
            <a:r>
              <a:rPr lang="en-US" sz="1400" dirty="0" err="1">
                <a:solidFill>
                  <a:schemeClr val="tx1">
                    <a:lumMod val="95000"/>
                  </a:schemeClr>
                </a:solidFill>
              </a:rPr>
              <a:t>Mileham</a:t>
            </a:r>
            <a:r>
              <a:rPr lang="en-US" sz="1400" dirty="0">
                <a:solidFill>
                  <a:schemeClr val="tx1">
                    <a:lumMod val="95000"/>
                  </a:schemeClr>
                </a:solidFill>
              </a:rPr>
              <a:t>, St. Mary’s Church, Norfolk, England</a:t>
            </a:r>
          </a:p>
        </p:txBody>
      </p:sp>
      <p:pic>
        <p:nvPicPr>
          <p:cNvPr id="31746" name="Picture 2" descr="Title: Francis of Assisi blessing the birds, detail&#10;[Click for larger image view]"/>
          <p:cNvPicPr>
            <a:picLocks noChangeAspect="1" noChangeArrowheads="1"/>
          </p:cNvPicPr>
          <p:nvPr/>
        </p:nvPicPr>
        <p:blipFill>
          <a:blip r:embed="rId2" cstate="print"/>
          <a:srcRect/>
          <a:stretch>
            <a:fillRect/>
          </a:stretch>
        </p:blipFill>
        <p:spPr bwMode="auto">
          <a:xfrm>
            <a:off x="1772174" y="228601"/>
            <a:ext cx="8667226" cy="5904549"/>
          </a:xfrm>
          <a:prstGeom prst="rect">
            <a:avLst/>
          </a:prstGeom>
          <a:noFill/>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1754326"/>
          </a:xfrm>
          <a:prstGeom prst="rect">
            <a:avLst/>
          </a:prstGeom>
        </p:spPr>
        <p:txBody>
          <a:bodyPr wrap="square">
            <a:spAutoFit/>
          </a:bodyPr>
          <a:lstStyle/>
          <a:p>
            <a:r>
              <a:rPr lang="en-US" sz="3600" dirty="0"/>
              <a:t>Lift up your heads, O gates! and be lifted up, O ancient doors! that the King of glory may come in.</a:t>
            </a:r>
            <a:endParaRPr lang="en-US" sz="3600" dirty="0">
              <a:cs typeface="Arial" pitchFamily="34" charset="0"/>
            </a:endParaRPr>
          </a:p>
        </p:txBody>
      </p:sp>
      <p:sp>
        <p:nvSpPr>
          <p:cNvPr id="3" name="Rectangle 2"/>
          <p:cNvSpPr/>
          <p:nvPr/>
        </p:nvSpPr>
        <p:spPr>
          <a:xfrm>
            <a:off x="6781800" y="4267201"/>
            <a:ext cx="2514600" cy="461665"/>
          </a:xfrm>
          <a:prstGeom prst="rect">
            <a:avLst/>
          </a:prstGeom>
        </p:spPr>
        <p:txBody>
          <a:bodyPr wrap="square">
            <a:spAutoFit/>
          </a:bodyPr>
          <a:lstStyle/>
          <a:p>
            <a:r>
              <a:rPr lang="en-US" sz="2400" dirty="0">
                <a:cs typeface="Arial" pitchFamily="34" charset="0"/>
              </a:rPr>
              <a:t>Psalm 24:7</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5562600"/>
            <a:ext cx="2743200" cy="954107"/>
          </a:xfrm>
          <a:prstGeom prst="rect">
            <a:avLst/>
          </a:prstGeom>
          <a:noFill/>
        </p:spPr>
        <p:txBody>
          <a:bodyPr wrap="square" rtlCol="0">
            <a:spAutoFit/>
          </a:bodyPr>
          <a:lstStyle/>
          <a:p>
            <a:pPr algn="ctr"/>
            <a:r>
              <a:rPr lang="en-US" sz="1400" dirty="0">
                <a:solidFill>
                  <a:schemeClr val="tx1">
                    <a:lumMod val="95000"/>
                  </a:schemeClr>
                </a:solidFill>
              </a:rPr>
              <a:t>Front  Gate</a:t>
            </a:r>
          </a:p>
          <a:p>
            <a:pPr algn="ctr"/>
            <a:endParaRPr lang="en-US" sz="1400" dirty="0">
              <a:solidFill>
                <a:schemeClr val="tx1">
                  <a:lumMod val="95000"/>
                </a:schemeClr>
              </a:solidFill>
            </a:endParaRPr>
          </a:p>
          <a:p>
            <a:pPr algn="ctr"/>
            <a:r>
              <a:rPr lang="en-US" sz="1400" dirty="0">
                <a:solidFill>
                  <a:schemeClr val="tx1">
                    <a:lumMod val="95000"/>
                  </a:schemeClr>
                </a:solidFill>
              </a:rPr>
              <a:t>Ganghwa Anglican Church Ganghwa, Korea</a:t>
            </a:r>
          </a:p>
        </p:txBody>
      </p:sp>
      <p:pic>
        <p:nvPicPr>
          <p:cNvPr id="27650" name="Picture 2" descr="Title: Front gate, Ganghwa Anglican Church&#10;[Click for larger image view]"/>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contrast="15000"/>
                    </a14:imgEffect>
                  </a14:imgLayer>
                </a14:imgProps>
              </a:ext>
              <a:ext uri="{28A0092B-C50C-407E-A947-70E740481C1C}">
                <a14:useLocalDpi xmlns:a14="http://schemas.microsoft.com/office/drawing/2010/main"/>
              </a:ext>
            </a:extLst>
          </a:blip>
          <a:srcRect/>
          <a:stretch>
            <a:fillRect/>
          </a:stretch>
        </p:blipFill>
        <p:spPr bwMode="auto">
          <a:xfrm>
            <a:off x="4648200" y="0"/>
            <a:ext cx="5105400" cy="6804478"/>
          </a:xfrm>
          <a:prstGeom prst="rect">
            <a:avLst/>
          </a:prstGeom>
          <a:noFill/>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300</TotalTime>
  <Words>1034</Words>
  <Application>Microsoft Office PowerPoint</Application>
  <PresentationFormat>Widescreen</PresentationFormat>
  <Paragraphs>96</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First Sunday after Christmas Day Year A</vt:lpstr>
      <vt:lpstr>Presentation of the Lord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105</cp:revision>
  <dcterms:created xsi:type="dcterms:W3CDTF">2016-08-31T16:46:43Z</dcterms:created>
  <dcterms:modified xsi:type="dcterms:W3CDTF">2022-09-15T15:07:34Z</dcterms:modified>
</cp:coreProperties>
</file>