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82" r:id="rId3"/>
    <p:sldId id="391" r:id="rId4"/>
    <p:sldId id="383" r:id="rId5"/>
    <p:sldId id="390" r:id="rId6"/>
    <p:sldId id="384" r:id="rId7"/>
    <p:sldId id="392" r:id="rId8"/>
    <p:sldId id="385" r:id="rId9"/>
    <p:sldId id="393" r:id="rId10"/>
    <p:sldId id="386" r:id="rId11"/>
    <p:sldId id="394" r:id="rId12"/>
    <p:sldId id="387" r:id="rId13"/>
    <p:sldId id="395" r:id="rId14"/>
    <p:sldId id="388" r:id="rId15"/>
    <p:sldId id="396" r:id="rId16"/>
    <p:sldId id="389" r:id="rId17"/>
    <p:sldId id="397"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7C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94"/>
  </p:normalViewPr>
  <p:slideViewPr>
    <p:cSldViewPr>
      <p:cViewPr varScale="1">
        <p:scale>
          <a:sx n="72" d="100"/>
          <a:sy n="72" d="100"/>
        </p:scale>
        <p:origin x="197" y="67"/>
      </p:cViewPr>
      <p:guideLst>
        <p:guide orient="horz" pos="2160"/>
        <p:guide pos="384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9/15/2022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9/15/2022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600201"/>
            <a:ext cx="8458200" cy="1470025"/>
          </a:xfrm>
        </p:spPr>
        <p:txBody>
          <a:bodyPr>
            <a:noAutofit/>
          </a:bodyPr>
          <a:lstStyle/>
          <a:p>
            <a:r>
              <a:rPr lang="en-US" sz="9600" dirty="0"/>
              <a:t>New Year’s Day</a:t>
            </a:r>
          </a:p>
        </p:txBody>
      </p:sp>
      <p:sp>
        <p:nvSpPr>
          <p:cNvPr id="3" name="Subtitle 2"/>
          <p:cNvSpPr>
            <a:spLocks noGrp="1"/>
          </p:cNvSpPr>
          <p:nvPr>
            <p:ph type="subTitle" idx="1"/>
          </p:nvPr>
        </p:nvSpPr>
        <p:spPr>
          <a:xfrm>
            <a:off x="2895600" y="35814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1905000" y="4724401"/>
            <a:ext cx="8458200" cy="954107"/>
          </a:xfrm>
          <a:prstGeom prst="rect">
            <a:avLst/>
          </a:prstGeom>
        </p:spPr>
        <p:txBody>
          <a:bodyPr wrap="square">
            <a:spAutoFit/>
          </a:bodyPr>
          <a:lstStyle/>
          <a:p>
            <a:r>
              <a:rPr lang="fi-FI" sz="2800" dirty="0"/>
              <a:t>	</a:t>
            </a:r>
          </a:p>
          <a:p>
            <a:r>
              <a:rPr lang="sv-SE" sz="2800" dirty="0"/>
              <a:t> </a:t>
            </a:r>
            <a:r>
              <a:rPr lang="en-US" sz="2800" dirty="0"/>
              <a:t> </a:t>
            </a:r>
          </a:p>
        </p:txBody>
      </p:sp>
      <p:sp>
        <p:nvSpPr>
          <p:cNvPr id="8" name="Rectangle 7"/>
          <p:cNvSpPr/>
          <p:nvPr/>
        </p:nvSpPr>
        <p:spPr>
          <a:xfrm>
            <a:off x="1676400" y="6324600"/>
            <a:ext cx="9067800" cy="461665"/>
          </a:xfrm>
          <a:prstGeom prst="rect">
            <a:avLst/>
          </a:prstGeom>
          <a:solidFill>
            <a:srgbClr val="5B7CC1">
              <a:alpha val="60000"/>
            </a:srgbClr>
          </a:solidFill>
        </p:spPr>
        <p:txBody>
          <a:bodyPr wrap="square">
            <a:spAutoFit/>
          </a:bodyPr>
          <a:lstStyle/>
          <a:p>
            <a:r>
              <a:rPr lang="en-US" sz="2400" dirty="0"/>
              <a:t>Ecclesiastes 3:1-13 • Psalm 8 •  Revelation 21:1-6a • Matthew 25:31-46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979474"/>
            <a:ext cx="7467600" cy="2308324"/>
          </a:xfrm>
          <a:prstGeom prst="rect">
            <a:avLst/>
          </a:prstGeom>
        </p:spPr>
        <p:txBody>
          <a:bodyPr wrap="square">
            <a:spAutoFit/>
          </a:bodyPr>
          <a:lstStyle/>
          <a:p>
            <a:r>
              <a:rPr lang="en-US" sz="3600" dirty="0"/>
              <a:t>…what are human beings that you are mindful of them, mortals that you care for them?</a:t>
            </a:r>
            <a:br>
              <a:rPr lang="en-US" sz="3600" dirty="0"/>
            </a:b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Psalm 8:4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5244405"/>
            <a:ext cx="2971800" cy="1384995"/>
          </a:xfrm>
          <a:prstGeom prst="rect">
            <a:avLst/>
          </a:prstGeom>
          <a:noFill/>
        </p:spPr>
        <p:txBody>
          <a:bodyPr wrap="square" rtlCol="0">
            <a:spAutoFit/>
          </a:bodyPr>
          <a:lstStyle/>
          <a:p>
            <a:pPr algn="ctr"/>
            <a:r>
              <a:rPr lang="en-US" sz="1400" dirty="0">
                <a:solidFill>
                  <a:schemeClr val="tx1">
                    <a:lumMod val="95000"/>
                  </a:schemeClr>
                </a:solidFill>
              </a:rPr>
              <a:t>Hand of God</a:t>
            </a:r>
          </a:p>
          <a:p>
            <a:pPr algn="ctr"/>
            <a:endParaRPr lang="en-US" sz="1400" dirty="0">
              <a:solidFill>
                <a:schemeClr val="tx1">
                  <a:lumMod val="95000"/>
                </a:schemeClr>
              </a:solidFill>
            </a:endParaRPr>
          </a:p>
          <a:p>
            <a:pPr algn="ctr"/>
            <a:r>
              <a:rPr lang="en-US" sz="1400" dirty="0">
                <a:solidFill>
                  <a:schemeClr val="tx1">
                    <a:lumMod val="95000"/>
                  </a:schemeClr>
                </a:solidFill>
              </a:rPr>
              <a:t>Auguste Rodin</a:t>
            </a:r>
          </a:p>
          <a:p>
            <a:pPr algn="ctr"/>
            <a:r>
              <a:rPr lang="en-US" sz="1400" dirty="0">
                <a:solidFill>
                  <a:schemeClr val="tx1">
                    <a:lumMod val="95000"/>
                  </a:schemeClr>
                </a:solidFill>
              </a:rPr>
              <a:t>Rhode Island School of Design Museum</a:t>
            </a:r>
          </a:p>
          <a:p>
            <a:pPr algn="ctr"/>
            <a:r>
              <a:rPr lang="en-US" sz="1400" dirty="0">
                <a:solidFill>
                  <a:schemeClr val="tx1">
                    <a:lumMod val="95000"/>
                  </a:schemeClr>
                </a:solidFill>
              </a:rPr>
              <a:t>Providence, RI</a:t>
            </a:r>
          </a:p>
        </p:txBody>
      </p:sp>
      <p:pic>
        <p:nvPicPr>
          <p:cNvPr id="28674" name="Picture 2" descr="Title: Hand of God&#10;[Click for larger image view]"/>
          <p:cNvPicPr>
            <a:picLocks noChangeAspect="1" noChangeArrowheads="1"/>
          </p:cNvPicPr>
          <p:nvPr/>
        </p:nvPicPr>
        <p:blipFill>
          <a:blip r:embed="rId2" cstate="print">
            <a:lum bright="10000" contrast="10000"/>
          </a:blip>
          <a:srcRect/>
          <a:stretch>
            <a:fillRect/>
          </a:stretch>
        </p:blipFill>
        <p:spPr bwMode="auto">
          <a:xfrm>
            <a:off x="4724400" y="50800"/>
            <a:ext cx="5105400" cy="6807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131874"/>
            <a:ext cx="7467600" cy="1754326"/>
          </a:xfrm>
          <a:prstGeom prst="rect">
            <a:avLst/>
          </a:prstGeom>
        </p:spPr>
        <p:txBody>
          <a:bodyPr wrap="square">
            <a:spAutoFit/>
          </a:bodyPr>
          <a:lstStyle/>
          <a:p>
            <a:r>
              <a:rPr lang="en-US" sz="3600" dirty="0"/>
              <a:t>"It is done! I am the Alpha and the Omega, the beginning and the end.” </a:t>
            </a:r>
            <a:br>
              <a:rPr lang="en-US" sz="3600" dirty="0"/>
            </a:b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Revelation </a:t>
            </a:r>
            <a:r>
              <a:rPr lang="en-US" sz="2400" dirty="0" err="1">
                <a:cs typeface="Arial" pitchFamily="34" charset="0"/>
              </a:rPr>
              <a:t>21:6a</a:t>
            </a:r>
            <a:endParaRPr lang="en-US" sz="2400" dirty="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itle: Alpha and Omega&#10;[Click for larger image view]"/>
          <p:cNvPicPr>
            <a:picLocks noChangeAspect="1" noChangeArrowheads="1"/>
          </p:cNvPicPr>
          <p:nvPr/>
        </p:nvPicPr>
        <p:blipFill>
          <a:blip r:embed="rId2" cstate="print">
            <a:lum bright="10000"/>
          </a:blip>
          <a:srcRect t="29526" b="12143"/>
          <a:stretch>
            <a:fillRect/>
          </a:stretch>
        </p:blipFill>
        <p:spPr bwMode="auto">
          <a:xfrm>
            <a:off x="2117684" y="0"/>
            <a:ext cx="7940717" cy="6172200"/>
          </a:xfrm>
          <a:prstGeom prst="rect">
            <a:avLst/>
          </a:prstGeom>
          <a:noFill/>
        </p:spPr>
      </p:pic>
      <p:sp>
        <p:nvSpPr>
          <p:cNvPr id="3" name="TextBox 2"/>
          <p:cNvSpPr txBox="1"/>
          <p:nvPr/>
        </p:nvSpPr>
        <p:spPr>
          <a:xfrm>
            <a:off x="1828800" y="6336268"/>
            <a:ext cx="8610600" cy="307777"/>
          </a:xfrm>
          <a:prstGeom prst="rect">
            <a:avLst/>
          </a:prstGeom>
          <a:noFill/>
        </p:spPr>
        <p:txBody>
          <a:bodyPr wrap="square" rtlCol="0">
            <a:spAutoFit/>
          </a:bodyPr>
          <a:lstStyle/>
          <a:p>
            <a:pPr algn="ctr"/>
            <a:r>
              <a:rPr lang="en-US" sz="1400" dirty="0">
                <a:solidFill>
                  <a:schemeClr val="tx1">
                    <a:lumMod val="95000"/>
                  </a:schemeClr>
                </a:solidFill>
              </a:rPr>
              <a:t>Alpha and Omega  --  Church of San Isidro Labrador,  </a:t>
            </a:r>
            <a:r>
              <a:rPr lang="en-US" sz="1400" dirty="0" err="1">
                <a:solidFill>
                  <a:schemeClr val="tx1">
                    <a:lumMod val="95000"/>
                  </a:schemeClr>
                </a:solidFill>
              </a:rPr>
              <a:t>Pulilan</a:t>
            </a:r>
            <a:r>
              <a:rPr lang="en-US" sz="1400" dirty="0">
                <a:solidFill>
                  <a:schemeClr val="tx1">
                    <a:lumMod val="95000"/>
                  </a:schemeClr>
                </a:solidFill>
              </a:rPr>
              <a:t>, Philippines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905000"/>
            <a:ext cx="7467600" cy="2308324"/>
          </a:xfrm>
          <a:prstGeom prst="rect">
            <a:avLst/>
          </a:prstGeom>
        </p:spPr>
        <p:txBody>
          <a:bodyPr wrap="square">
            <a:spAutoFit/>
          </a:bodyPr>
          <a:lstStyle/>
          <a:p>
            <a:r>
              <a:rPr lang="en-US" sz="3600" dirty="0"/>
              <a:t>…for I was hungry and you gave me food, I was thirsty and you gave me something to drink, I was a stranger and you welcomed me…</a:t>
            </a: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Matthew 25:35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6324600"/>
            <a:ext cx="8610600" cy="307777"/>
          </a:xfrm>
          <a:prstGeom prst="rect">
            <a:avLst/>
          </a:prstGeom>
          <a:noFill/>
        </p:spPr>
        <p:txBody>
          <a:bodyPr wrap="square" rtlCol="0">
            <a:spAutoFit/>
          </a:bodyPr>
          <a:lstStyle/>
          <a:p>
            <a:pPr algn="ctr"/>
            <a:r>
              <a:rPr lang="en-US" sz="1400" dirty="0">
                <a:solidFill>
                  <a:schemeClr val="tx1">
                    <a:lumMod val="95000"/>
                  </a:schemeClr>
                </a:solidFill>
              </a:rPr>
              <a:t>Charity Relieving Distress  --  Thomas Gainsborough,  Indianapolis Museum of Art</a:t>
            </a:r>
          </a:p>
        </p:txBody>
      </p:sp>
      <p:pic>
        <p:nvPicPr>
          <p:cNvPr id="31746" name="Picture 2" descr="Title: Charity relieving Distress&#10;[Click for smaller image view]"/>
          <p:cNvPicPr>
            <a:picLocks noChangeAspect="1" noChangeArrowheads="1"/>
          </p:cNvPicPr>
          <p:nvPr/>
        </p:nvPicPr>
        <p:blipFill>
          <a:blip r:embed="rId2" cstate="print"/>
          <a:srcRect t="30208" b="14233"/>
          <a:stretch>
            <a:fillRect/>
          </a:stretch>
        </p:blipFill>
        <p:spPr bwMode="auto">
          <a:xfrm>
            <a:off x="1828800" y="0"/>
            <a:ext cx="8534400" cy="616633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905000"/>
            <a:ext cx="7467600" cy="2308324"/>
          </a:xfrm>
          <a:prstGeom prst="rect">
            <a:avLst/>
          </a:prstGeom>
        </p:spPr>
        <p:txBody>
          <a:bodyPr wrap="square">
            <a:spAutoFit/>
          </a:bodyPr>
          <a:lstStyle/>
          <a:p>
            <a:r>
              <a:rPr lang="en-US" sz="3600" dirty="0"/>
              <a:t>…I was naked and you gave me clothing, I was sick and you took care of me, I was in prison and you visited me.</a:t>
            </a: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Matthew 25:36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6248400"/>
            <a:ext cx="8610600" cy="307777"/>
          </a:xfrm>
          <a:prstGeom prst="rect">
            <a:avLst/>
          </a:prstGeom>
          <a:noFill/>
        </p:spPr>
        <p:txBody>
          <a:bodyPr wrap="square" rtlCol="0">
            <a:spAutoFit/>
          </a:bodyPr>
          <a:lstStyle/>
          <a:p>
            <a:pPr algn="ctr"/>
            <a:r>
              <a:rPr lang="en-US" sz="1400" dirty="0">
                <a:solidFill>
                  <a:schemeClr val="tx1">
                    <a:lumMod val="95000"/>
                  </a:schemeClr>
                </a:solidFill>
              </a:rPr>
              <a:t>To Visit the Imprisoned  --  </a:t>
            </a:r>
            <a:r>
              <a:rPr lang="en-US" sz="1400" dirty="0" err="1">
                <a:solidFill>
                  <a:schemeClr val="tx1">
                    <a:lumMod val="95000"/>
                  </a:schemeClr>
                </a:solidFill>
              </a:rPr>
              <a:t>Cornelis</a:t>
            </a:r>
            <a:r>
              <a:rPr lang="en-US" sz="1400" dirty="0">
                <a:solidFill>
                  <a:schemeClr val="tx1">
                    <a:lumMod val="95000"/>
                  </a:schemeClr>
                </a:solidFill>
              </a:rPr>
              <a:t> de </a:t>
            </a:r>
            <a:r>
              <a:rPr lang="en-US" sz="1400" dirty="0" err="1">
                <a:solidFill>
                  <a:schemeClr val="tx1">
                    <a:lumMod val="95000"/>
                  </a:schemeClr>
                </a:solidFill>
              </a:rPr>
              <a:t>Wael</a:t>
            </a:r>
            <a:r>
              <a:rPr lang="en-US" sz="1400" dirty="0">
                <a:solidFill>
                  <a:schemeClr val="tx1">
                    <a:lumMod val="95000"/>
                  </a:schemeClr>
                </a:solidFill>
              </a:rPr>
              <a:t>, </a:t>
            </a:r>
            <a:r>
              <a:rPr lang="en-US" sz="1400" dirty="0" err="1">
                <a:solidFill>
                  <a:schemeClr val="tx1">
                    <a:lumMod val="95000"/>
                  </a:schemeClr>
                </a:solidFill>
              </a:rPr>
              <a:t>Musei</a:t>
            </a:r>
            <a:r>
              <a:rPr lang="en-US" sz="1400" dirty="0">
                <a:solidFill>
                  <a:schemeClr val="tx1">
                    <a:lumMod val="95000"/>
                  </a:schemeClr>
                </a:solidFill>
              </a:rPr>
              <a:t> de </a:t>
            </a:r>
            <a:r>
              <a:rPr lang="en-US" sz="1400" dirty="0" err="1">
                <a:solidFill>
                  <a:schemeClr val="tx1">
                    <a:lumMod val="95000"/>
                  </a:schemeClr>
                </a:solidFill>
              </a:rPr>
              <a:t>Strada</a:t>
            </a:r>
            <a:r>
              <a:rPr lang="en-US" sz="1400" dirty="0">
                <a:solidFill>
                  <a:schemeClr val="tx1">
                    <a:lumMod val="95000"/>
                  </a:schemeClr>
                </a:solidFill>
              </a:rPr>
              <a:t> </a:t>
            </a:r>
            <a:r>
              <a:rPr lang="en-US" sz="1400" dirty="0" err="1">
                <a:solidFill>
                  <a:schemeClr val="tx1">
                    <a:lumMod val="95000"/>
                  </a:schemeClr>
                </a:solidFill>
              </a:rPr>
              <a:t>Nuova</a:t>
            </a:r>
            <a:r>
              <a:rPr lang="en-US" sz="1400" dirty="0">
                <a:solidFill>
                  <a:schemeClr val="tx1">
                    <a:lumMod val="95000"/>
                  </a:schemeClr>
                </a:solidFill>
              </a:rPr>
              <a:t>, Genoa, Italy</a:t>
            </a:r>
          </a:p>
        </p:txBody>
      </p:sp>
      <p:pic>
        <p:nvPicPr>
          <p:cNvPr id="32770" name="Picture 2" descr="Title: To Visit the Imprisoned&#10;[Click for larger image view]"/>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5000" contrast="10000"/>
                    </a14:imgEffect>
                  </a14:imgLayer>
                </a14:imgProps>
              </a:ext>
            </a:extLst>
          </a:blip>
          <a:srcRect l="19703" t="24390"/>
          <a:stretch>
            <a:fillRect/>
          </a:stretch>
        </p:blipFill>
        <p:spPr bwMode="auto">
          <a:xfrm>
            <a:off x="1512833" y="457200"/>
            <a:ext cx="9141135" cy="5562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https://commons.wikimedia.org/wiki/File:Sundial_of_Mont_Sainte-Odile.jpg</a:t>
            </a:r>
          </a:p>
          <a:p>
            <a:pPr>
              <a:buNone/>
            </a:pPr>
            <a:r>
              <a:rPr lang="en-US" sz="1600" dirty="0"/>
              <a:t>https://commons.wikimedia.org/wiki/File:Todtnau_-_St._Jakobus_der_%C3%84ltere3.jpg - </a:t>
            </a:r>
            <a:r>
              <a:rPr lang="en-US" sz="1600" u="sng" dirty="0" err="1"/>
              <a:t>Taxiarchos228</a:t>
            </a:r>
            <a:endParaRPr lang="en-US" sz="1600" u="sng" dirty="0"/>
          </a:p>
          <a:p>
            <a:pPr>
              <a:buNone/>
            </a:pPr>
            <a:r>
              <a:rPr lang="en-US" sz="1600" dirty="0" err="1"/>
              <a:t>http://commons.wikimedia.org/wiki/File:Love_and_happiness.jpg</a:t>
            </a:r>
            <a:endParaRPr lang="en-US" sz="1600" dirty="0"/>
          </a:p>
          <a:p>
            <a:pPr>
              <a:buNone/>
            </a:pPr>
            <a:r>
              <a:rPr lang="en-US" sz="1600" dirty="0"/>
              <a:t>http://commons.wikimedia.org/wiki/File:Guds_hand_2007.jpg?uselang=enhands%20painting</a:t>
            </a:r>
          </a:p>
          <a:p>
            <a:pPr>
              <a:buNone/>
            </a:pPr>
            <a:r>
              <a:rPr lang="en-US" sz="1600" dirty="0"/>
              <a:t>http://commons.wikimedia.org/wiki/File:RISD_Rodin_Hand_of_God.JPG</a:t>
            </a:r>
          </a:p>
          <a:p>
            <a:pPr>
              <a:buNone/>
            </a:pPr>
            <a:r>
              <a:rPr lang="en-US" sz="1600" dirty="0" err="1"/>
              <a:t>http://www.flickr.com/photos/bigberto/3549919373/</a:t>
            </a:r>
            <a:endParaRPr lang="en-US" sz="1600" dirty="0"/>
          </a:p>
          <a:p>
            <a:pPr>
              <a:buNone/>
            </a:pPr>
            <a:r>
              <a:rPr lang="en-US" sz="1600" dirty="0"/>
              <a:t>http://commons.wikimedia.org/wiki/File:Charity_relieving_Distress.jpg</a:t>
            </a:r>
          </a:p>
          <a:p>
            <a:pPr>
              <a:buNone/>
            </a:pPr>
            <a:r>
              <a:rPr lang="en-US" sz="1600" dirty="0"/>
              <a:t>https://commons.wikimedia.org/wiki/File:Cornelis_De_Wael_-_To_Visit_the_Imprisoned_-_Google_Art_Project.jpg</a:t>
            </a:r>
          </a:p>
          <a:p>
            <a:pPr>
              <a:buNone/>
            </a:pPr>
            <a:endParaRPr lang="en-US" sz="1600" dirty="0"/>
          </a:p>
          <a:p>
            <a:pPr>
              <a:buNone/>
            </a:pPr>
            <a:r>
              <a:rPr lang="en-US" sz="1600" dirty="0"/>
              <a:t>Additional descriptions can be found at the Art in the Christian Tradition image library, a service of the Vanderbilt Divinity Library, </a:t>
            </a:r>
            <a:r>
              <a:rPr lang="en-US" sz="1600" dirty="0" err="1"/>
              <a:t>http://diglib.library.vanderbilt.edu/</a:t>
            </a:r>
            <a:r>
              <a:rPr lang="en-US" sz="1600" dirty="0"/>
              <a:t>.  All images available via Creative Commons 3.0 License.</a:t>
            </a:r>
          </a:p>
          <a:p>
            <a:endParaRPr lang="en-US" sz="1200" dirty="0"/>
          </a:p>
          <a:p>
            <a:endParaRPr lang="en-US" sz="1400" dirty="0"/>
          </a:p>
          <a:p>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979474"/>
            <a:ext cx="7467600" cy="1754326"/>
          </a:xfrm>
          <a:prstGeom prst="rect">
            <a:avLst/>
          </a:prstGeom>
        </p:spPr>
        <p:txBody>
          <a:bodyPr wrap="square">
            <a:spAutoFit/>
          </a:bodyPr>
          <a:lstStyle/>
          <a:p>
            <a:r>
              <a:rPr lang="en-US" sz="3600" dirty="0"/>
              <a:t>For everything there is a season, and a time for every matter under heaven:</a:t>
            </a:r>
            <a:br>
              <a:rPr lang="en-US" sz="3600" dirty="0"/>
            </a:b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Ecclesiastes 3:1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5410200"/>
            <a:ext cx="1524000" cy="1169551"/>
          </a:xfrm>
          <a:prstGeom prst="rect">
            <a:avLst/>
          </a:prstGeom>
          <a:noFill/>
        </p:spPr>
        <p:txBody>
          <a:bodyPr wrap="square" rtlCol="0">
            <a:spAutoFit/>
          </a:bodyPr>
          <a:lstStyle/>
          <a:p>
            <a:pPr algn="ctr"/>
            <a:r>
              <a:rPr lang="en-US" sz="1400" dirty="0">
                <a:solidFill>
                  <a:schemeClr val="tx1">
                    <a:lumMod val="95000"/>
                  </a:schemeClr>
                </a:solidFill>
              </a:rPr>
              <a:t>Vertical Sun Clock</a:t>
            </a:r>
          </a:p>
          <a:p>
            <a:pPr algn="ctr"/>
            <a:endParaRPr lang="en-US" sz="1400" dirty="0">
              <a:solidFill>
                <a:schemeClr val="tx1">
                  <a:lumMod val="95000"/>
                </a:schemeClr>
              </a:solidFill>
            </a:endParaRPr>
          </a:p>
          <a:p>
            <a:pPr algn="ctr"/>
            <a:r>
              <a:rPr lang="en-US" sz="1400" dirty="0">
                <a:solidFill>
                  <a:schemeClr val="tx1">
                    <a:lumMod val="95000"/>
                  </a:schemeClr>
                </a:solidFill>
              </a:rPr>
              <a:t>Convent of Mont-Saint-</a:t>
            </a:r>
            <a:r>
              <a:rPr lang="en-US" sz="1400" dirty="0" err="1">
                <a:solidFill>
                  <a:schemeClr val="tx1">
                    <a:lumMod val="95000"/>
                  </a:schemeClr>
                </a:solidFill>
              </a:rPr>
              <a:t>Odile</a:t>
            </a:r>
            <a:r>
              <a:rPr lang="en-US" sz="1400" dirty="0">
                <a:solidFill>
                  <a:schemeClr val="tx1">
                    <a:lumMod val="95000"/>
                  </a:schemeClr>
                </a:solidFill>
              </a:rPr>
              <a:t>, Luxembourg</a:t>
            </a:r>
          </a:p>
        </p:txBody>
      </p:sp>
      <p:pic>
        <p:nvPicPr>
          <p:cNvPr id="1026" name="Picture 2" descr="https://upload.wikimedia.org/wikipedia/commons/thumb/b/b0/Sundial_of_Mont_Sainte-Odile.jpg/681px-Sundial_of_Mont_Sainte-Odile.jpg"/>
          <p:cNvPicPr>
            <a:picLocks noChangeAspect="1" noChangeArrowheads="1"/>
          </p:cNvPicPr>
          <p:nvPr/>
        </p:nvPicPr>
        <p:blipFill>
          <a:blip r:embed="rId2" cstate="print">
            <a:lum bright="-20000" contrast="30000"/>
          </a:blip>
          <a:srcRect t="28846"/>
          <a:stretch>
            <a:fillRect/>
          </a:stretch>
        </p:blipFill>
        <p:spPr bwMode="auto">
          <a:xfrm>
            <a:off x="4267201" y="76200"/>
            <a:ext cx="6267385" cy="6705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979474"/>
            <a:ext cx="7467600" cy="2308324"/>
          </a:xfrm>
          <a:prstGeom prst="rect">
            <a:avLst/>
          </a:prstGeom>
        </p:spPr>
        <p:txBody>
          <a:bodyPr wrap="square">
            <a:spAutoFit/>
          </a:bodyPr>
          <a:lstStyle/>
          <a:p>
            <a:r>
              <a:rPr lang="en-US" sz="3600" dirty="0"/>
              <a:t>He has made everything suitable for its time; moreover he has put a sense of past and future into their minds…</a:t>
            </a:r>
            <a:br>
              <a:rPr lang="en-US" sz="3600" dirty="0"/>
            </a:b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Ecclesiastes 3:11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5152072"/>
            <a:ext cx="2590800" cy="1169551"/>
          </a:xfrm>
          <a:prstGeom prst="rect">
            <a:avLst/>
          </a:prstGeom>
          <a:noFill/>
        </p:spPr>
        <p:txBody>
          <a:bodyPr wrap="square" rtlCol="0">
            <a:spAutoFit/>
          </a:bodyPr>
          <a:lstStyle/>
          <a:p>
            <a:pPr algn="ctr"/>
            <a:r>
              <a:rPr lang="en-US" sz="1400" dirty="0">
                <a:solidFill>
                  <a:schemeClr val="tx1">
                    <a:lumMod val="95000"/>
                  </a:schemeClr>
                </a:solidFill>
              </a:rPr>
              <a:t>Bell Tower Clock</a:t>
            </a:r>
          </a:p>
          <a:p>
            <a:pPr algn="ctr"/>
            <a:endParaRPr lang="en-US" sz="1400" dirty="0">
              <a:solidFill>
                <a:schemeClr val="tx1">
                  <a:lumMod val="95000"/>
                </a:schemeClr>
              </a:solidFill>
            </a:endParaRPr>
          </a:p>
          <a:p>
            <a:pPr algn="ctr"/>
            <a:r>
              <a:rPr lang="en-US" sz="1400" dirty="0">
                <a:solidFill>
                  <a:schemeClr val="tx1">
                    <a:lumMod val="95000"/>
                  </a:schemeClr>
                </a:solidFill>
              </a:rPr>
              <a:t>Church of St. James Son of Zebedee</a:t>
            </a:r>
          </a:p>
          <a:p>
            <a:pPr algn="ctr"/>
            <a:r>
              <a:rPr lang="en-US" sz="1400" dirty="0" err="1">
                <a:solidFill>
                  <a:schemeClr val="tx1">
                    <a:lumMod val="95000"/>
                  </a:schemeClr>
                </a:solidFill>
              </a:rPr>
              <a:t>Todtnauberg</a:t>
            </a:r>
            <a:r>
              <a:rPr lang="en-US" sz="1400" dirty="0">
                <a:solidFill>
                  <a:schemeClr val="tx1">
                    <a:lumMod val="95000"/>
                  </a:schemeClr>
                </a:solidFill>
              </a:rPr>
              <a:t>, Germany</a:t>
            </a:r>
          </a:p>
        </p:txBody>
      </p:sp>
      <p:pic>
        <p:nvPicPr>
          <p:cNvPr id="2050" name="Picture 2" descr="https://upload.wikimedia.org/wikipedia/commons/thumb/8/88/Todtnau_-_St._Jakobus_der_%C3%84ltere3.jpg/547px-Todtnau_-_St._Jakobus_der_%C3%84ltere3.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8000"/>
                    </a14:imgEffect>
                  </a14:imgLayer>
                </a14:imgProps>
              </a:ext>
            </a:extLst>
          </a:blip>
          <a:srcRect t="942" b="2153"/>
          <a:stretch>
            <a:fillRect/>
          </a:stretch>
        </p:blipFill>
        <p:spPr bwMode="auto">
          <a:xfrm>
            <a:off x="4648200" y="0"/>
            <a:ext cx="3784126"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979474"/>
            <a:ext cx="7467600" cy="1754326"/>
          </a:xfrm>
          <a:prstGeom prst="rect">
            <a:avLst/>
          </a:prstGeom>
        </p:spPr>
        <p:txBody>
          <a:bodyPr wrap="square">
            <a:spAutoFit/>
          </a:bodyPr>
          <a:lstStyle/>
          <a:p>
            <a:r>
              <a:rPr lang="en-US" sz="3600" dirty="0"/>
              <a:t>I know that there is nothing better for them than to be happy and enjoy themselves as long as they live…</a:t>
            </a: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Ecclesiastes 3:12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6474023"/>
            <a:ext cx="8229600" cy="307777"/>
          </a:xfrm>
          <a:prstGeom prst="rect">
            <a:avLst/>
          </a:prstGeom>
          <a:noFill/>
        </p:spPr>
        <p:txBody>
          <a:bodyPr wrap="square" rtlCol="0">
            <a:spAutoFit/>
          </a:bodyPr>
          <a:lstStyle/>
          <a:p>
            <a:pPr algn="ctr"/>
            <a:r>
              <a:rPr lang="en-US" sz="1400" dirty="0">
                <a:solidFill>
                  <a:schemeClr val="tx1">
                    <a:lumMod val="95000"/>
                  </a:schemeClr>
                </a:solidFill>
              </a:rPr>
              <a:t>Love and Happiness  --  Ann from Detroit, photographer</a:t>
            </a:r>
          </a:p>
        </p:txBody>
      </p:sp>
      <p:pic>
        <p:nvPicPr>
          <p:cNvPr id="27650" name="Picture 2" descr="Title: Love and Happiness&#10;[Click for larger image view]"/>
          <p:cNvPicPr>
            <a:picLocks noChangeAspect="1" noChangeArrowheads="1"/>
          </p:cNvPicPr>
          <p:nvPr/>
        </p:nvPicPr>
        <p:blipFill>
          <a:blip r:embed="rId2" cstate="print">
            <a:lum contrast="10000"/>
          </a:blip>
          <a:srcRect/>
          <a:stretch>
            <a:fillRect/>
          </a:stretch>
        </p:blipFill>
        <p:spPr bwMode="auto">
          <a:xfrm>
            <a:off x="2057400" y="-5130"/>
            <a:ext cx="8001000" cy="625353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979474"/>
            <a:ext cx="7467600" cy="1754326"/>
          </a:xfrm>
          <a:prstGeom prst="rect">
            <a:avLst/>
          </a:prstGeom>
        </p:spPr>
        <p:txBody>
          <a:bodyPr wrap="square">
            <a:spAutoFit/>
          </a:bodyPr>
          <a:lstStyle/>
          <a:p>
            <a:r>
              <a:rPr lang="en-US" sz="3600" dirty="0"/>
              <a:t>When I look at your heavens, the work of your fingers, the moon and the stars that you have established…</a:t>
            </a: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Psalm 8:3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5257800"/>
            <a:ext cx="1524000" cy="1384995"/>
          </a:xfrm>
          <a:prstGeom prst="rect">
            <a:avLst/>
          </a:prstGeom>
          <a:noFill/>
        </p:spPr>
        <p:txBody>
          <a:bodyPr wrap="square" rtlCol="0">
            <a:spAutoFit/>
          </a:bodyPr>
          <a:lstStyle/>
          <a:p>
            <a:pPr algn="ctr"/>
            <a:r>
              <a:rPr lang="en-US" sz="1400" dirty="0">
                <a:solidFill>
                  <a:schemeClr val="tx1">
                    <a:lumMod val="95000"/>
                  </a:schemeClr>
                </a:solidFill>
              </a:rPr>
              <a:t>God’s Hand </a:t>
            </a:r>
          </a:p>
          <a:p>
            <a:pPr algn="ctr"/>
            <a:endParaRPr lang="en-US" sz="1400" dirty="0">
              <a:solidFill>
                <a:schemeClr val="tx1">
                  <a:lumMod val="95000"/>
                </a:schemeClr>
              </a:solidFill>
            </a:endParaRPr>
          </a:p>
          <a:p>
            <a:pPr algn="ctr"/>
            <a:r>
              <a:rPr lang="en-US" sz="1400" dirty="0">
                <a:solidFill>
                  <a:schemeClr val="tx1">
                    <a:lumMod val="95000"/>
                  </a:schemeClr>
                </a:solidFill>
              </a:rPr>
              <a:t>  Carl Milles </a:t>
            </a:r>
            <a:r>
              <a:rPr lang="en-US" sz="1400" dirty="0" err="1">
                <a:solidFill>
                  <a:schemeClr val="tx1">
                    <a:lumMod val="95000"/>
                  </a:schemeClr>
                </a:solidFill>
              </a:rPr>
              <a:t>Millesgarden</a:t>
            </a:r>
            <a:r>
              <a:rPr lang="en-US" sz="1400" dirty="0">
                <a:solidFill>
                  <a:schemeClr val="tx1">
                    <a:lumMod val="95000"/>
                  </a:schemeClr>
                </a:solidFill>
              </a:rPr>
              <a:t> Stockholm, Sweden</a:t>
            </a:r>
          </a:p>
        </p:txBody>
      </p:sp>
      <p:pic>
        <p:nvPicPr>
          <p:cNvPr id="29698" name="Picture 2" descr="Title: God's Hand&#10;[Click for larger image view]"/>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5000"/>
                    </a14:imgEffect>
                  </a14:imgLayer>
                </a14:imgProps>
              </a:ext>
            </a:extLst>
          </a:blip>
          <a:srcRect b="11458"/>
          <a:stretch>
            <a:fillRect/>
          </a:stretch>
        </p:blipFill>
        <p:spPr bwMode="auto">
          <a:xfrm>
            <a:off x="4024850" y="27066"/>
            <a:ext cx="5804950" cy="6835934"/>
          </a:xfrm>
          <a:prstGeom prst="rect">
            <a:avLst/>
          </a:prstGeom>
          <a:noFill/>
        </p:spPr>
      </p:pic>
    </p:spTree>
  </p:cSld>
  <p:clrMapOvr>
    <a:masterClrMapping/>
  </p:clrMapOvr>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1451</TotalTime>
  <Words>574</Words>
  <Application>Microsoft Office PowerPoint</Application>
  <PresentationFormat>Widescreen</PresentationFormat>
  <Paragraphs>54</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First Sunday after Christmas Day Year A</vt:lpstr>
      <vt:lpstr>New Year’s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49</cp:revision>
  <dcterms:created xsi:type="dcterms:W3CDTF">2016-08-13T15:14:26Z</dcterms:created>
  <dcterms:modified xsi:type="dcterms:W3CDTF">2022-09-15T19:00:57Z</dcterms:modified>
</cp:coreProperties>
</file>