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2" r:id="rId3"/>
    <p:sldId id="366" r:id="rId4"/>
    <p:sldId id="348" r:id="rId5"/>
    <p:sldId id="367" r:id="rId6"/>
    <p:sldId id="350" r:id="rId7"/>
    <p:sldId id="368" r:id="rId8"/>
    <p:sldId id="352" r:id="rId9"/>
    <p:sldId id="369" r:id="rId10"/>
    <p:sldId id="353" r:id="rId11"/>
    <p:sldId id="363" r:id="rId12"/>
    <p:sldId id="355" r:id="rId13"/>
    <p:sldId id="371" r:id="rId14"/>
    <p:sldId id="356" r:id="rId15"/>
    <p:sldId id="372" r:id="rId16"/>
    <p:sldId id="357" r:id="rId17"/>
    <p:sldId id="373" r:id="rId18"/>
    <p:sldId id="358" r:id="rId19"/>
    <p:sldId id="374" r:id="rId20"/>
    <p:sldId id="362" r:id="rId21"/>
    <p:sldId id="375" r:id="rId22"/>
    <p:sldId id="365" r:id="rId23"/>
    <p:sldId id="377" r:id="rId24"/>
    <p:sldId id="360" r:id="rId25"/>
    <p:sldId id="378" r:id="rId26"/>
    <p:sldId id="359" r:id="rId27"/>
    <p:sldId id="376"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40" autoAdjust="0"/>
    <p:restoredTop sz="94694"/>
  </p:normalViewPr>
  <p:slideViewPr>
    <p:cSldViewPr>
      <p:cViewPr varScale="1">
        <p:scale>
          <a:sx n="68" d="100"/>
          <a:sy n="68" d="100"/>
        </p:scale>
        <p:origin x="82" y="158"/>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21417-9C38-480C-A012-705512C668E9}" type="slidenum">
              <a:rPr lang="en-US" smtClean="0"/>
              <a:pPr/>
              <a:t>21</a:t>
            </a:fld>
            <a:endParaRPr lang="en-US"/>
          </a:p>
        </p:txBody>
      </p:sp>
    </p:spTree>
    <p:extLst>
      <p:ext uri="{BB962C8B-B14F-4D97-AF65-F5344CB8AC3E}">
        <p14:creationId xmlns:p14="http://schemas.microsoft.com/office/powerpoint/2010/main" val="421626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Tm="8000"/>
    </mc:Choice>
    <mc:Fallback xmlns="">
      <p:transition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0201"/>
            <a:ext cx="7772400" cy="1470025"/>
          </a:xfrm>
        </p:spPr>
        <p:txBody>
          <a:bodyPr>
            <a:noAutofit/>
          </a:bodyPr>
          <a:lstStyle/>
          <a:p>
            <a:r>
              <a:rPr lang="en-US" sz="9600" dirty="0"/>
              <a:t>Nativity of the Lord III</a:t>
            </a:r>
          </a:p>
        </p:txBody>
      </p:sp>
      <p:sp>
        <p:nvSpPr>
          <p:cNvPr id="3" name="Subtitle 2"/>
          <p:cNvSpPr>
            <a:spLocks noGrp="1"/>
          </p:cNvSpPr>
          <p:nvPr>
            <p:ph type="subTitle" idx="1"/>
          </p:nvPr>
        </p:nvSpPr>
        <p:spPr>
          <a:xfrm>
            <a:off x="2895600" y="3733800"/>
            <a:ext cx="6400800" cy="1752600"/>
          </a:xfrm>
        </p:spPr>
        <p:txBody>
          <a:bodyPr>
            <a:normAutofit/>
          </a:bodyPr>
          <a:lstStyle/>
          <a:p>
            <a:r>
              <a:rPr lang="en-US" sz="5400" i="1" dirty="0">
                <a:solidFill>
                  <a:schemeClr val="tx1"/>
                </a:solidFill>
              </a:rPr>
              <a:t>Year A</a:t>
            </a:r>
          </a:p>
        </p:txBody>
      </p:sp>
      <p:sp>
        <p:nvSpPr>
          <p:cNvPr id="4" name="Rectangle 3"/>
          <p:cNvSpPr/>
          <p:nvPr/>
        </p:nvSpPr>
        <p:spPr>
          <a:xfrm>
            <a:off x="1828800" y="4876801"/>
            <a:ext cx="3962400" cy="2246769"/>
          </a:xfrm>
          <a:prstGeom prst="rect">
            <a:avLst/>
          </a:prstGeom>
        </p:spPr>
        <p:txBody>
          <a:bodyPr wrap="square">
            <a:spAutoFit/>
          </a:bodyPr>
          <a:lstStyle/>
          <a:p>
            <a:r>
              <a:rPr lang="fi-FI" sz="2800" dirty="0"/>
              <a:t>Isaiah 62:6-12	</a:t>
            </a:r>
          </a:p>
          <a:p>
            <a:r>
              <a:rPr lang="fi-FI" sz="2800" dirty="0"/>
              <a:t>Psalm 97</a:t>
            </a:r>
          </a:p>
          <a:p>
            <a:r>
              <a:rPr lang="fi-FI" sz="2800" dirty="0"/>
              <a:t>Titus 3:4-7</a:t>
            </a:r>
          </a:p>
          <a:p>
            <a:r>
              <a:rPr lang="fi-FI" sz="2800" dirty="0"/>
              <a:t>Luke 2:(1-7), 8-20	</a:t>
            </a:r>
          </a:p>
          <a:p>
            <a:r>
              <a:rPr lang="sv-SE" sz="2800" dirty="0"/>
              <a:t> </a:t>
            </a:r>
            <a:r>
              <a:rPr lang="en-US" sz="2800" dirty="0"/>
              <a:t> </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66878"/>
            <a:ext cx="7467600" cy="2862322"/>
          </a:xfrm>
          <a:prstGeom prst="rect">
            <a:avLst/>
          </a:prstGeom>
        </p:spPr>
        <p:txBody>
          <a:bodyPr wrap="square">
            <a:spAutoFit/>
          </a:bodyPr>
          <a:lstStyle/>
          <a:p>
            <a:r>
              <a:rPr lang="en-US" sz="3600" dirty="0"/>
              <a:t>Let the sea roar, and all that fills it;</a:t>
            </a:r>
          </a:p>
          <a:p>
            <a:r>
              <a:rPr lang="en-US" sz="3600" dirty="0"/>
              <a:t>the world and those who live in it.</a:t>
            </a:r>
            <a:br>
              <a:rPr lang="en-US" sz="3600" dirty="0"/>
            </a:br>
            <a:br>
              <a:rPr lang="en-US" sz="3600" dirty="0"/>
            </a:b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98:7</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334000"/>
            <a:ext cx="2133600" cy="1169551"/>
          </a:xfrm>
          <a:prstGeom prst="rect">
            <a:avLst/>
          </a:prstGeom>
          <a:noFill/>
        </p:spPr>
        <p:txBody>
          <a:bodyPr wrap="square" rtlCol="0">
            <a:spAutoFit/>
          </a:bodyPr>
          <a:lstStyle/>
          <a:p>
            <a:pPr algn="ctr"/>
            <a:r>
              <a:rPr lang="en-US" sz="1400" dirty="0">
                <a:solidFill>
                  <a:schemeClr val="tx1">
                    <a:lumMod val="95000"/>
                  </a:schemeClr>
                </a:solidFill>
              </a:rPr>
              <a:t>The Waters</a:t>
            </a:r>
          </a:p>
          <a:p>
            <a:pPr algn="ctr"/>
            <a:endParaRPr lang="en-US" sz="1400" dirty="0">
              <a:solidFill>
                <a:schemeClr val="tx1">
                  <a:lumMod val="95000"/>
                </a:schemeClr>
              </a:solidFill>
            </a:endParaRPr>
          </a:p>
          <a:p>
            <a:pPr algn="ctr"/>
            <a:r>
              <a:rPr lang="en-US" sz="1400" dirty="0">
                <a:solidFill>
                  <a:schemeClr val="tx1">
                    <a:lumMod val="95000"/>
                  </a:schemeClr>
                </a:solidFill>
              </a:rPr>
              <a:t>R. and I. LeCompte</a:t>
            </a:r>
          </a:p>
          <a:p>
            <a:pPr algn="ctr"/>
            <a:r>
              <a:rPr lang="en-US" sz="1400" dirty="0">
                <a:solidFill>
                  <a:schemeClr val="tx1">
                    <a:lumMod val="95000"/>
                  </a:schemeClr>
                </a:solidFill>
              </a:rPr>
              <a:t>Washington National Cathedral</a:t>
            </a:r>
          </a:p>
        </p:txBody>
      </p:sp>
      <p:pic>
        <p:nvPicPr>
          <p:cNvPr id="4" name="Picture 3">
            <a:extLst>
              <a:ext uri="{FF2B5EF4-FFF2-40B4-BE49-F238E27FC236}">
                <a16:creationId xmlns:a16="http://schemas.microsoft.com/office/drawing/2014/main" id="{28E675C5-3AF5-97C3-578B-FE4673FA36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495800" y="35267"/>
            <a:ext cx="4548488" cy="68227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7467600" cy="2862322"/>
          </a:xfrm>
          <a:prstGeom prst="rect">
            <a:avLst/>
          </a:prstGeom>
        </p:spPr>
        <p:txBody>
          <a:bodyPr wrap="square">
            <a:spAutoFit/>
          </a:bodyPr>
          <a:lstStyle/>
          <a:p>
            <a:r>
              <a:rPr lang="en-US" sz="3600" dirty="0"/>
              <a:t>Let the floods clap their hands; </a:t>
            </a:r>
          </a:p>
          <a:p>
            <a:r>
              <a:rPr lang="en-US" sz="3600" dirty="0"/>
              <a:t>let the hills sing together for joy…</a:t>
            </a:r>
            <a:br>
              <a:rPr lang="en-US" sz="3600" dirty="0"/>
            </a:br>
            <a:br>
              <a:rPr lang="en-US" sz="3600" dirty="0"/>
            </a:b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98:8</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6260068"/>
            <a:ext cx="8839200" cy="307777"/>
          </a:xfrm>
          <a:prstGeom prst="rect">
            <a:avLst/>
          </a:prstGeom>
          <a:noFill/>
        </p:spPr>
        <p:txBody>
          <a:bodyPr wrap="square" rtlCol="0">
            <a:spAutoFit/>
          </a:bodyPr>
          <a:lstStyle/>
          <a:p>
            <a:pPr algn="ctr"/>
            <a:r>
              <a:rPr lang="en-US" sz="1400" dirty="0"/>
              <a:t>Rainbow in the Berkshire Hills  --  </a:t>
            </a:r>
            <a:r>
              <a:rPr lang="en-US" sz="1400" dirty="0">
                <a:solidFill>
                  <a:schemeClr val="tx1">
                    <a:lumMod val="95000"/>
                  </a:schemeClr>
                </a:solidFill>
              </a:rPr>
              <a:t>George Inness, White House , Washington, DC</a:t>
            </a:r>
          </a:p>
        </p:txBody>
      </p:sp>
      <p:pic>
        <p:nvPicPr>
          <p:cNvPr id="1026" name="Picture 2" descr="Title: Rainbow in the Berkshire Hills&#10;[Click for larger image view]"/>
          <p:cNvPicPr>
            <a:picLocks noChangeAspect="1" noChangeArrowheads="1"/>
          </p:cNvPicPr>
          <p:nvPr/>
        </p:nvPicPr>
        <p:blipFill>
          <a:blip r:embed="rId2" cstate="print">
            <a:lum contrast="10000"/>
            <a:extLst>
              <a:ext uri="{BEBA8EAE-BF5A-486C-A8C5-ECC9F3942E4B}">
                <a14:imgProps xmlns:a14="http://schemas.microsoft.com/office/drawing/2010/main">
                  <a14:imgLayer r:embed="rId3">
                    <a14:imgEffect>
                      <a14:sharpenSoften amount="6000"/>
                    </a14:imgEffect>
                  </a14:imgLayer>
                </a14:imgProps>
              </a:ext>
            </a:extLst>
          </a:blip>
          <a:srcRect/>
          <a:stretch>
            <a:fillRect/>
          </a:stretch>
        </p:blipFill>
        <p:spPr bwMode="auto">
          <a:xfrm>
            <a:off x="1524000" y="0"/>
            <a:ext cx="9144000" cy="60007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905000"/>
            <a:ext cx="5257800" cy="3416320"/>
          </a:xfrm>
          <a:prstGeom prst="rect">
            <a:avLst/>
          </a:prstGeom>
        </p:spPr>
        <p:txBody>
          <a:bodyPr wrap="square">
            <a:spAutoFit/>
          </a:bodyPr>
          <a:lstStyle/>
          <a:p>
            <a:r>
              <a:rPr lang="en-US" sz="3600" dirty="0"/>
              <a:t>He will judge the world with righteousness, and the peoples with equity.</a:t>
            </a:r>
            <a:br>
              <a:rPr lang="en-US" sz="3600" dirty="0"/>
            </a:br>
            <a:br>
              <a:rPr lang="en-US" sz="3600" dirty="0"/>
            </a:b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a:t>
            </a:r>
            <a:r>
              <a:rPr lang="en-US" sz="2400" dirty="0" err="1">
                <a:cs typeface="Arial" pitchFamily="34" charset="0"/>
              </a:rPr>
              <a:t>98:9b</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305962"/>
            <a:ext cx="2286000" cy="1169551"/>
          </a:xfrm>
          <a:prstGeom prst="rect">
            <a:avLst/>
          </a:prstGeom>
          <a:noFill/>
        </p:spPr>
        <p:txBody>
          <a:bodyPr wrap="square" rtlCol="0">
            <a:spAutoFit/>
          </a:bodyPr>
          <a:lstStyle/>
          <a:p>
            <a:pPr algn="ctr"/>
            <a:r>
              <a:rPr lang="en-US" sz="1400" dirty="0">
                <a:solidFill>
                  <a:schemeClr val="tx1">
                    <a:lumMod val="95000"/>
                  </a:schemeClr>
                </a:solidFill>
              </a:rPr>
              <a:t>Christ  </a:t>
            </a:r>
            <a:r>
              <a:rPr lang="en-US" sz="1400" dirty="0" err="1">
                <a:solidFill>
                  <a:schemeClr val="tx1">
                    <a:lumMod val="95000"/>
                  </a:schemeClr>
                </a:solidFill>
              </a:rPr>
              <a:t>Pantocrator</a:t>
            </a:r>
            <a:r>
              <a:rPr lang="en-US" sz="1400" dirty="0">
                <a:solidFill>
                  <a:schemeClr val="tx1">
                    <a:lumMod val="95000"/>
                  </a:schemeClr>
                </a:solidFill>
              </a:rPr>
              <a:t> </a:t>
            </a:r>
          </a:p>
          <a:p>
            <a:pPr algn="ctr"/>
            <a:endParaRPr lang="en-US" sz="1400" dirty="0">
              <a:solidFill>
                <a:schemeClr val="tx1">
                  <a:lumMod val="95000"/>
                </a:schemeClr>
              </a:solidFill>
            </a:endParaRPr>
          </a:p>
          <a:p>
            <a:pPr algn="ctr"/>
            <a:r>
              <a:rPr lang="en-US" sz="1400" dirty="0">
                <a:solidFill>
                  <a:schemeClr val="tx1">
                    <a:lumMod val="95000"/>
                  </a:schemeClr>
                </a:solidFill>
              </a:rPr>
              <a:t>  Mosaic  </a:t>
            </a:r>
          </a:p>
          <a:p>
            <a:pPr algn="ctr"/>
            <a:r>
              <a:rPr lang="en-US" sz="1400" dirty="0">
                <a:solidFill>
                  <a:schemeClr val="tx1">
                    <a:lumMod val="95000"/>
                  </a:schemeClr>
                </a:solidFill>
              </a:rPr>
              <a:t>S. Apollinaire Nuovo Ravenna, Italy</a:t>
            </a:r>
          </a:p>
        </p:txBody>
      </p:sp>
      <p:pic>
        <p:nvPicPr>
          <p:cNvPr id="50178" name="Picture 2" descr="Title: Mosaic of Christ Pantocrator&#10;[Click for larger image view]"/>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4068726" y="0"/>
            <a:ext cx="5562600" cy="68232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0" y="1905000"/>
            <a:ext cx="5715000" cy="3416320"/>
          </a:xfrm>
          <a:prstGeom prst="rect">
            <a:avLst/>
          </a:prstGeom>
        </p:spPr>
        <p:txBody>
          <a:bodyPr wrap="square">
            <a:spAutoFit/>
          </a:bodyPr>
          <a:lstStyle/>
          <a:p>
            <a:r>
              <a:rPr lang="en-US" sz="3600" dirty="0"/>
              <a:t>Long ago God spoke to our ancestors in many and various ways by the prophets. </a:t>
            </a:r>
            <a:br>
              <a:rPr lang="en-US" sz="3600" dirty="0"/>
            </a:br>
            <a:br>
              <a:rPr lang="en-US" sz="3600" dirty="0"/>
            </a:b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Hebrews 1:1</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336268"/>
            <a:ext cx="8458200" cy="307777"/>
          </a:xfrm>
          <a:prstGeom prst="rect">
            <a:avLst/>
          </a:prstGeom>
          <a:noFill/>
        </p:spPr>
        <p:txBody>
          <a:bodyPr wrap="square" rtlCol="0">
            <a:spAutoFit/>
          </a:bodyPr>
          <a:lstStyle/>
          <a:p>
            <a:pPr algn="ctr"/>
            <a:r>
              <a:rPr lang="en-US" sz="1400" dirty="0">
                <a:solidFill>
                  <a:schemeClr val="tx1">
                    <a:lumMod val="95000"/>
                  </a:schemeClr>
                </a:solidFill>
              </a:rPr>
              <a:t>Study for Frieze of the Prophets, Boston Public Library  --  Boston Museum of Fine Arts</a:t>
            </a:r>
          </a:p>
        </p:txBody>
      </p:sp>
      <p:pic>
        <p:nvPicPr>
          <p:cNvPr id="51202" name="Picture 2" descr="Title: Frieze of the Prophets - study&#10;[Click for larger image view]"/>
          <p:cNvPicPr>
            <a:picLocks noChangeAspect="1" noChangeArrowheads="1"/>
          </p:cNvPicPr>
          <p:nvPr/>
        </p:nvPicPr>
        <p:blipFill>
          <a:blip r:embed="rId2" cstate="print"/>
          <a:srcRect/>
          <a:stretch>
            <a:fillRect/>
          </a:stretch>
        </p:blipFill>
        <p:spPr bwMode="auto">
          <a:xfrm>
            <a:off x="2133600" y="-1"/>
            <a:ext cx="7924800" cy="615162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8100" y="2057401"/>
            <a:ext cx="4495800" cy="1200329"/>
          </a:xfrm>
          <a:prstGeom prst="rect">
            <a:avLst/>
          </a:prstGeom>
        </p:spPr>
        <p:txBody>
          <a:bodyPr wrap="square">
            <a:spAutoFit/>
          </a:bodyPr>
          <a:lstStyle/>
          <a:p>
            <a:r>
              <a:rPr lang="en-US" sz="3600" dirty="0"/>
              <a:t>You are my Son; today I have begotten you…</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Hebrews  </a:t>
            </a:r>
            <a:r>
              <a:rPr lang="en-US" sz="2400" dirty="0" err="1">
                <a:cs typeface="Arial" pitchFamily="34" charset="0"/>
              </a:rPr>
              <a:t>1:5b</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3999" y="5410200"/>
            <a:ext cx="1600200" cy="738664"/>
          </a:xfrm>
          <a:prstGeom prst="rect">
            <a:avLst/>
          </a:prstGeom>
          <a:noFill/>
        </p:spPr>
        <p:txBody>
          <a:bodyPr wrap="square" rtlCol="0">
            <a:spAutoFit/>
          </a:bodyPr>
          <a:lstStyle/>
          <a:p>
            <a:pPr algn="ctr"/>
            <a:r>
              <a:rPr lang="en-US" sz="1400" dirty="0">
                <a:solidFill>
                  <a:schemeClr val="tx1">
                    <a:lumMod val="95000"/>
                  </a:schemeClr>
                </a:solidFill>
              </a:rPr>
              <a:t>Nativity </a:t>
            </a:r>
          </a:p>
          <a:p>
            <a:pPr algn="ctr"/>
            <a:endParaRPr lang="en-US" sz="1400" dirty="0">
              <a:solidFill>
                <a:schemeClr val="tx1">
                  <a:lumMod val="95000"/>
                </a:schemeClr>
              </a:solidFill>
            </a:endParaRPr>
          </a:p>
          <a:p>
            <a:pPr algn="ctr"/>
            <a:r>
              <a:rPr lang="en-US" sz="1400" dirty="0">
                <a:solidFill>
                  <a:schemeClr val="tx1">
                    <a:lumMod val="95000"/>
                  </a:schemeClr>
                </a:solidFill>
              </a:rPr>
              <a:t>Xavier Churchyard</a:t>
            </a:r>
          </a:p>
        </p:txBody>
      </p:sp>
      <p:pic>
        <p:nvPicPr>
          <p:cNvPr id="52226" name="Picture 2" descr="Title: Black Nativity at Xavier&#10;[Click for larger image view]"/>
          <p:cNvPicPr>
            <a:picLocks noChangeAspect="1" noChangeArrowheads="1"/>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1523999" y="0"/>
            <a:ext cx="7620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676400"/>
            <a:ext cx="6705600" cy="2308324"/>
          </a:xfrm>
          <a:prstGeom prst="rect">
            <a:avLst/>
          </a:prstGeom>
        </p:spPr>
        <p:txBody>
          <a:bodyPr wrap="square">
            <a:spAutoFit/>
          </a:bodyPr>
          <a:lstStyle/>
          <a:p>
            <a:r>
              <a:rPr lang="en-US" sz="3600" dirty="0"/>
              <a:t>How beautiful upon the mountains are the feet of the messenger who announces peace, who brings good news.</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Isaiah 52:7</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133600"/>
            <a:ext cx="6172200" cy="1754326"/>
          </a:xfrm>
          <a:prstGeom prst="rect">
            <a:avLst/>
          </a:prstGeom>
        </p:spPr>
        <p:txBody>
          <a:bodyPr wrap="square">
            <a:spAutoFit/>
          </a:bodyPr>
          <a:lstStyle/>
          <a:p>
            <a:r>
              <a:rPr lang="en-US" sz="3600" dirty="0"/>
              <a:t>In the beginning was the Word, and the Word was with God, and the Word was God.</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John 1:1</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410200"/>
            <a:ext cx="2895600" cy="1169551"/>
          </a:xfrm>
          <a:prstGeom prst="rect">
            <a:avLst/>
          </a:prstGeom>
          <a:noFill/>
        </p:spPr>
        <p:txBody>
          <a:bodyPr wrap="square" rtlCol="0">
            <a:spAutoFit/>
          </a:bodyPr>
          <a:lstStyle/>
          <a:p>
            <a:pPr algn="ctr"/>
            <a:r>
              <a:rPr lang="en-US" sz="1400" dirty="0">
                <a:solidFill>
                  <a:schemeClr val="tx1">
                    <a:lumMod val="95000"/>
                  </a:schemeClr>
                </a:solidFill>
              </a:rPr>
              <a:t>In the Beginning… </a:t>
            </a:r>
          </a:p>
          <a:p>
            <a:pPr algn="ctr"/>
            <a:endParaRPr lang="en-US" sz="1400" dirty="0">
              <a:solidFill>
                <a:schemeClr val="tx1">
                  <a:lumMod val="95000"/>
                </a:schemeClr>
              </a:solidFill>
            </a:endParaRPr>
          </a:p>
          <a:p>
            <a:pPr algn="ctr"/>
            <a:r>
              <a:rPr lang="en-US" sz="1400" dirty="0">
                <a:solidFill>
                  <a:schemeClr val="tx1">
                    <a:lumMod val="95000"/>
                  </a:schemeClr>
                </a:solidFill>
              </a:rPr>
              <a:t>Josef </a:t>
            </a:r>
            <a:r>
              <a:rPr lang="en-US" sz="1400" dirty="0" err="1">
                <a:solidFill>
                  <a:schemeClr val="tx1">
                    <a:lumMod val="95000"/>
                  </a:schemeClr>
                </a:solidFill>
              </a:rPr>
              <a:t>Krautwald</a:t>
            </a:r>
            <a:endParaRPr lang="en-US" sz="1400" dirty="0">
              <a:solidFill>
                <a:schemeClr val="tx1">
                  <a:lumMod val="95000"/>
                </a:schemeClr>
              </a:solidFill>
            </a:endParaRPr>
          </a:p>
          <a:p>
            <a:pPr algn="ctr"/>
            <a:r>
              <a:rPr lang="en-US" sz="1400" dirty="0">
                <a:solidFill>
                  <a:schemeClr val="tx1">
                    <a:lumMod val="95000"/>
                  </a:schemeClr>
                </a:solidFill>
              </a:rPr>
              <a:t>St. Dionysius Church</a:t>
            </a:r>
          </a:p>
          <a:p>
            <a:pPr algn="ctr"/>
            <a:r>
              <a:rPr lang="en-US" sz="1400" dirty="0" err="1">
                <a:solidFill>
                  <a:schemeClr val="tx1">
                    <a:lumMod val="95000"/>
                  </a:schemeClr>
                </a:solidFill>
              </a:rPr>
              <a:t>Recke</a:t>
            </a:r>
            <a:r>
              <a:rPr lang="en-US" sz="1400" dirty="0">
                <a:solidFill>
                  <a:schemeClr val="tx1">
                    <a:lumMod val="95000"/>
                  </a:schemeClr>
                </a:solidFill>
              </a:rPr>
              <a:t>, Germany</a:t>
            </a:r>
          </a:p>
        </p:txBody>
      </p:sp>
      <p:pic>
        <p:nvPicPr>
          <p:cNvPr id="4" name="Picture 3">
            <a:extLst>
              <a:ext uri="{FF2B5EF4-FFF2-40B4-BE49-F238E27FC236}">
                <a16:creationId xmlns:a16="http://schemas.microsoft.com/office/drawing/2014/main" id="{6699B7E5-2818-329E-B044-3880A9E4F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4747260"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76400"/>
            <a:ext cx="7086600" cy="2308324"/>
          </a:xfrm>
          <a:prstGeom prst="rect">
            <a:avLst/>
          </a:prstGeom>
        </p:spPr>
        <p:txBody>
          <a:bodyPr wrap="square">
            <a:spAutoFit/>
          </a:bodyPr>
          <a:lstStyle/>
          <a:p>
            <a:r>
              <a:rPr lang="en-US" sz="3600" dirty="0"/>
              <a:t>There was a man sent from God, whose name was John.  He came as a witness to testify to the light, so that all might believe through him…</a:t>
            </a:r>
            <a:endParaRPr lang="en-US" sz="3600" dirty="0">
              <a:cs typeface="Arial" pitchFamily="34" charset="0"/>
            </a:endParaRPr>
          </a:p>
        </p:txBody>
      </p:sp>
      <p:sp>
        <p:nvSpPr>
          <p:cNvPr id="3" name="Rectangle 2"/>
          <p:cNvSpPr/>
          <p:nvPr/>
        </p:nvSpPr>
        <p:spPr>
          <a:xfrm>
            <a:off x="6858000" y="4719936"/>
            <a:ext cx="2514600" cy="461665"/>
          </a:xfrm>
          <a:prstGeom prst="rect">
            <a:avLst/>
          </a:prstGeom>
        </p:spPr>
        <p:txBody>
          <a:bodyPr wrap="square">
            <a:spAutoFit/>
          </a:bodyPr>
          <a:lstStyle/>
          <a:p>
            <a:r>
              <a:rPr lang="en-US" sz="2400" dirty="0">
                <a:cs typeface="Arial" pitchFamily="34" charset="0"/>
              </a:rPr>
              <a:t>John 1:6-7</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96200" y="5334001"/>
            <a:ext cx="2819400" cy="954107"/>
          </a:xfrm>
          <a:prstGeom prst="rect">
            <a:avLst/>
          </a:prstGeom>
          <a:noFill/>
        </p:spPr>
        <p:txBody>
          <a:bodyPr wrap="square" rtlCol="0">
            <a:spAutoFit/>
          </a:bodyPr>
          <a:lstStyle/>
          <a:p>
            <a:pPr algn="ctr"/>
            <a:r>
              <a:rPr lang="en-US" sz="1400" dirty="0">
                <a:solidFill>
                  <a:schemeClr val="tx1">
                    <a:lumMod val="95000"/>
                  </a:schemeClr>
                </a:solidFill>
              </a:rPr>
              <a:t>John the Baptist in the Wilderness </a:t>
            </a:r>
          </a:p>
          <a:p>
            <a:pPr algn="ctr"/>
            <a:endParaRPr lang="en-US" sz="1400" dirty="0">
              <a:solidFill>
                <a:schemeClr val="tx1">
                  <a:lumMod val="95000"/>
                </a:schemeClr>
              </a:solidFill>
            </a:endParaRPr>
          </a:p>
          <a:p>
            <a:pPr algn="ctr"/>
            <a:r>
              <a:rPr lang="en-US" sz="1400" dirty="0">
                <a:solidFill>
                  <a:schemeClr val="tx1">
                    <a:lumMod val="95000"/>
                  </a:schemeClr>
                </a:solidFill>
              </a:rPr>
              <a:t>tot Sint </a:t>
            </a:r>
            <a:r>
              <a:rPr lang="en-US" sz="1400" dirty="0" err="1">
                <a:solidFill>
                  <a:schemeClr val="tx1">
                    <a:lumMod val="95000"/>
                  </a:schemeClr>
                </a:solidFill>
              </a:rPr>
              <a:t>Jans</a:t>
            </a:r>
            <a:r>
              <a:rPr lang="en-US" sz="1400" dirty="0">
                <a:solidFill>
                  <a:schemeClr val="tx1">
                    <a:lumMod val="95000"/>
                  </a:schemeClr>
                </a:solidFill>
              </a:rPr>
              <a:t> </a:t>
            </a:r>
            <a:r>
              <a:rPr lang="en-US" sz="1400" dirty="0" err="1">
                <a:solidFill>
                  <a:schemeClr val="tx1">
                    <a:lumMod val="95000"/>
                  </a:schemeClr>
                </a:solidFill>
              </a:rPr>
              <a:t>Geertgen</a:t>
            </a:r>
            <a:r>
              <a:rPr lang="en-US" sz="1400" dirty="0">
                <a:solidFill>
                  <a:schemeClr val="tx1">
                    <a:lumMod val="95000"/>
                  </a:schemeClr>
                </a:solidFill>
              </a:rPr>
              <a:t> </a:t>
            </a:r>
            <a:r>
              <a:rPr lang="en-US" sz="1400" dirty="0" err="1">
                <a:solidFill>
                  <a:schemeClr val="tx1">
                    <a:lumMod val="95000"/>
                  </a:schemeClr>
                </a:solidFill>
              </a:rPr>
              <a:t>Gemaldegalerie</a:t>
            </a:r>
            <a:r>
              <a:rPr lang="en-US" sz="1400" dirty="0">
                <a:solidFill>
                  <a:schemeClr val="tx1">
                    <a:lumMod val="95000"/>
                  </a:schemeClr>
                </a:solidFill>
              </a:rPr>
              <a:t>, Berlin</a:t>
            </a:r>
          </a:p>
        </p:txBody>
      </p:sp>
      <p:pic>
        <p:nvPicPr>
          <p:cNvPr id="54274" name="Picture 2" descr="Title: John the Baptist in the Wilderness&#10;[Click for larger image view]"/>
          <p:cNvPicPr>
            <a:picLocks noChangeAspect="1" noChangeArrowheads="1"/>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2788783" y="0"/>
            <a:ext cx="4831217"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52472"/>
            <a:ext cx="7467600" cy="1200329"/>
          </a:xfrm>
          <a:prstGeom prst="rect">
            <a:avLst/>
          </a:prstGeom>
        </p:spPr>
        <p:txBody>
          <a:bodyPr wrap="square">
            <a:spAutoFit/>
          </a:bodyPr>
          <a:lstStyle/>
          <a:p>
            <a:r>
              <a:rPr lang="en-US" sz="3600" dirty="0"/>
              <a:t>The true light, which enlightens everyone, was coming into the world.</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John 1:9</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itle: Nativity Scene&#10;[Click for larger image view]"/>
          <p:cNvPicPr>
            <a:picLocks noChangeAspect="1" noChangeArrowheads="1"/>
          </p:cNvPicPr>
          <p:nvPr/>
        </p:nvPicPr>
        <p:blipFill>
          <a:blip r:embed="rId2" cstate="print"/>
          <a:srcRect/>
          <a:stretch>
            <a:fillRect/>
          </a:stretch>
        </p:blipFill>
        <p:spPr bwMode="auto">
          <a:xfrm>
            <a:off x="2057400" y="0"/>
            <a:ext cx="8001001" cy="6377942"/>
          </a:xfrm>
          <a:prstGeom prst="rect">
            <a:avLst/>
          </a:prstGeom>
          <a:noFill/>
        </p:spPr>
      </p:pic>
      <p:sp>
        <p:nvSpPr>
          <p:cNvPr id="3" name="TextBox 2"/>
          <p:cNvSpPr txBox="1"/>
          <p:nvPr/>
        </p:nvSpPr>
        <p:spPr>
          <a:xfrm>
            <a:off x="1524000" y="6400800"/>
            <a:ext cx="9144000" cy="307777"/>
          </a:xfrm>
          <a:prstGeom prst="rect">
            <a:avLst/>
          </a:prstGeom>
          <a:noFill/>
        </p:spPr>
        <p:txBody>
          <a:bodyPr wrap="square" rtlCol="0">
            <a:spAutoFit/>
          </a:bodyPr>
          <a:lstStyle/>
          <a:p>
            <a:pPr algn="ctr"/>
            <a:r>
              <a:rPr lang="en-US" sz="1400" dirty="0">
                <a:solidFill>
                  <a:schemeClr val="tx1">
                    <a:lumMod val="95000"/>
                  </a:schemeClr>
                </a:solidFill>
              </a:rPr>
              <a:t>Adoration of the Shepherds  --  Gerrit  van Honthorst, </a:t>
            </a:r>
            <a:r>
              <a:rPr lang="en-US" sz="1400" dirty="0" err="1"/>
              <a:t>Wallraf</a:t>
            </a:r>
            <a:r>
              <a:rPr lang="en-US" sz="1400" dirty="0"/>
              <a:t>-</a:t>
            </a:r>
            <a:r>
              <a:rPr lang="en-US" sz="1400" dirty="0" err="1"/>
              <a:t>Richartz</a:t>
            </a:r>
            <a:r>
              <a:rPr lang="en-US" sz="1400" dirty="0"/>
              <a:t>-Museum, Cologne</a:t>
            </a:r>
            <a:endParaRPr lang="en-US" sz="1400" dirty="0">
              <a:solidFill>
                <a:schemeClr val="tx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057401"/>
            <a:ext cx="5638800" cy="1200329"/>
          </a:xfrm>
          <a:prstGeom prst="rect">
            <a:avLst/>
          </a:prstGeom>
        </p:spPr>
        <p:txBody>
          <a:bodyPr wrap="square">
            <a:spAutoFit/>
          </a:bodyPr>
          <a:lstStyle/>
          <a:p>
            <a:r>
              <a:rPr lang="en-US" sz="3600" dirty="0"/>
              <a:t>And the Word became flesh and lived among us…</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John 1:14</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521404"/>
            <a:ext cx="2057400" cy="954107"/>
          </a:xfrm>
          <a:prstGeom prst="rect">
            <a:avLst/>
          </a:prstGeom>
          <a:noFill/>
        </p:spPr>
        <p:txBody>
          <a:bodyPr wrap="square" rtlCol="0">
            <a:spAutoFit/>
          </a:bodyPr>
          <a:lstStyle/>
          <a:p>
            <a:pPr algn="ctr"/>
            <a:r>
              <a:rPr lang="en-US" sz="1400" dirty="0">
                <a:solidFill>
                  <a:schemeClr val="tx1">
                    <a:lumMod val="95000"/>
                  </a:schemeClr>
                </a:solidFill>
              </a:rPr>
              <a:t>Jesus with his Family</a:t>
            </a:r>
          </a:p>
          <a:p>
            <a:pPr algn="ctr"/>
            <a:endParaRPr lang="en-US" sz="1400" dirty="0">
              <a:solidFill>
                <a:schemeClr val="tx1">
                  <a:lumMod val="95000"/>
                </a:schemeClr>
              </a:solidFill>
            </a:endParaRPr>
          </a:p>
          <a:p>
            <a:pPr algn="ctr"/>
            <a:r>
              <a:rPr lang="en-US" sz="1400" dirty="0">
                <a:solidFill>
                  <a:schemeClr val="tx1">
                    <a:lumMod val="95000"/>
                  </a:schemeClr>
                </a:solidFill>
              </a:rPr>
              <a:t>JESUS MAFA</a:t>
            </a:r>
          </a:p>
          <a:p>
            <a:pPr algn="ctr"/>
            <a:r>
              <a:rPr lang="en-US" sz="1400" dirty="0">
                <a:solidFill>
                  <a:schemeClr val="tx1">
                    <a:lumMod val="95000"/>
                  </a:schemeClr>
                </a:solidFill>
              </a:rPr>
              <a:t>Cameroon</a:t>
            </a:r>
          </a:p>
        </p:txBody>
      </p:sp>
      <p:pic>
        <p:nvPicPr>
          <p:cNvPr id="2" name="Picture 1">
            <a:extLst>
              <a:ext uri="{FF2B5EF4-FFF2-40B4-BE49-F238E27FC236}">
                <a16:creationId xmlns:a16="http://schemas.microsoft.com/office/drawing/2014/main" id="{2F4958B3-E4A7-4FB0-ADD3-217B267D6622}"/>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4038600" y="0"/>
            <a:ext cx="464066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8392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r>
              <a:rPr lang="en-US" sz="1600" dirty="0"/>
              <a:t>https://commons.wikimedia.org/wiki/File:1376556356_9cae169c1f_o_San_Juan_Bautista.jpg</a:t>
            </a:r>
          </a:p>
          <a:p>
            <a:pPr>
              <a:buNone/>
            </a:pPr>
            <a:r>
              <a:rPr lang="en-US" sz="1600" dirty="0"/>
              <a:t>http://www.lewpstudio.com - copyright by Lauren Wright Pittman</a:t>
            </a:r>
          </a:p>
          <a:p>
            <a:pPr>
              <a:buNone/>
            </a:pPr>
            <a:r>
              <a:rPr lang="en-US" sz="1600" dirty="0"/>
              <a:t>http://commons.wikimedia.org/wiki/File:Honthorst_Old_woman_singing.jpg</a:t>
            </a:r>
          </a:p>
          <a:p>
            <a:pPr>
              <a:buNone/>
            </a:pPr>
            <a:r>
              <a:rPr lang="en-US" sz="1600" dirty="0"/>
              <a:t>Estate of John August Swanson, https://www.johnaugustswanson.com/</a:t>
            </a:r>
          </a:p>
          <a:p>
            <a:pPr>
              <a:buNone/>
            </a:pPr>
            <a:r>
              <a:rPr lang="en-US" sz="1600" dirty="0"/>
              <a:t>http://commons.wikimedia.org/wiki/File:Honningsv%C3%A5g_2013_06_09_2207_(10318844126).jpg</a:t>
            </a:r>
          </a:p>
          <a:p>
            <a:pPr>
              <a:buNone/>
            </a:pPr>
            <a:r>
              <a:rPr lang="en-US" sz="1600" dirty="0"/>
              <a:t>https://commons.wikimedia.org/wiki/File:Stained_glass_window_Washington_National_Cathedral_2012_06.JPG</a:t>
            </a:r>
          </a:p>
          <a:p>
            <a:pPr>
              <a:buNone/>
            </a:pPr>
            <a:r>
              <a:rPr lang="en-US" sz="1600" dirty="0"/>
              <a:t>https://commons.wikimedia.org/wiki/File:The_Rainbow_in_the_Berkshire_Hills_by_George_Inness,_1869.jpg</a:t>
            </a:r>
          </a:p>
          <a:p>
            <a:pPr>
              <a:buNone/>
            </a:pPr>
            <a:r>
              <a:rPr lang="en-US" sz="1600" dirty="0"/>
              <a:t>http://commons.wikimedia.org/wiki/File:Christus_Ravenna_Mosaic.jpg</a:t>
            </a:r>
          </a:p>
          <a:p>
            <a:pPr>
              <a:buNone/>
            </a:pPr>
            <a:r>
              <a:rPr lang="en-US" sz="1600" dirty="0"/>
              <a:t>http://www.flickr.com/photos/howieluvzus/3100071849/</a:t>
            </a:r>
          </a:p>
          <a:p>
            <a:pPr>
              <a:buNone/>
            </a:pPr>
            <a:r>
              <a:rPr lang="en-US" sz="1600" dirty="0"/>
              <a:t>http://www.flickr.com/photos/36229644@N06/4663154243 - Diane Brennan</a:t>
            </a:r>
          </a:p>
          <a:p>
            <a:pPr>
              <a:buNone/>
            </a:pPr>
            <a:r>
              <a:rPr lang="en-US" sz="1600" dirty="0"/>
              <a:t>https://commons.wikimedia.org/wiki/File:St_Dionysius_Hauptportal_Tuer_1.jpg</a:t>
            </a:r>
          </a:p>
          <a:p>
            <a:pPr>
              <a:buNone/>
            </a:pPr>
            <a:r>
              <a:rPr lang="en-US" sz="1600" dirty="0"/>
              <a:t>https://commons.wikimedia.org/wiki/File:Geertgen_tot_Sint_Jans_-_John_the_Baptist_in_the_Wilderness_-_WGA08515.jpg</a:t>
            </a:r>
          </a:p>
          <a:p>
            <a:pPr>
              <a:buNone/>
            </a:pPr>
            <a:r>
              <a:rPr lang="en-US" sz="1600" dirty="0" err="1"/>
              <a:t>http://www.yorckproject.de</a:t>
            </a:r>
            <a:endParaRPr lang="en-US" sz="1600" dirty="0"/>
          </a:p>
          <a:p>
            <a:pPr>
              <a:buNone/>
            </a:pPr>
            <a:r>
              <a:rPr lang="en-US" sz="1600" dirty="0"/>
              <a:t>http://www.librairie-emmanuel.fr</a:t>
            </a:r>
          </a:p>
          <a:p>
            <a:pPr>
              <a:buNone/>
            </a:pPr>
            <a:r>
              <a:rPr lang="en-US" sz="1400" dirty="0"/>
              <a:t>Additional descriptions can be found at the Art in the Christian Tradition image library, a service of the Vanderbilt Divinity Library, http://diglib.library.vanderbilt.edu/.  All images available via Creative Commons 3.0 License.</a:t>
            </a:r>
          </a:p>
          <a:p>
            <a:endParaRPr lang="en-US" sz="1100" dirty="0"/>
          </a:p>
          <a:p>
            <a:endParaRPr lang="en-US" sz="1400" dirty="0"/>
          </a:p>
          <a:p>
            <a:endParaRPr lang="en-US" sz="1400" dirty="0"/>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1" y="5410201"/>
            <a:ext cx="2257647" cy="1169551"/>
          </a:xfrm>
          <a:prstGeom prst="rect">
            <a:avLst/>
          </a:prstGeom>
          <a:noFill/>
        </p:spPr>
        <p:txBody>
          <a:bodyPr wrap="square" rtlCol="0">
            <a:spAutoFit/>
          </a:bodyPr>
          <a:lstStyle/>
          <a:p>
            <a:pPr algn="ctr"/>
            <a:r>
              <a:rPr lang="en-US" sz="1400" dirty="0">
                <a:solidFill>
                  <a:schemeClr val="tx1">
                    <a:lumMod val="95000"/>
                  </a:schemeClr>
                </a:solidFill>
              </a:rPr>
              <a:t>John the Baptist </a:t>
            </a:r>
          </a:p>
          <a:p>
            <a:pPr algn="ctr"/>
            <a:endParaRPr lang="en-US" sz="1400" dirty="0">
              <a:solidFill>
                <a:schemeClr val="tx1">
                  <a:lumMod val="95000"/>
                </a:schemeClr>
              </a:solidFill>
            </a:endParaRPr>
          </a:p>
          <a:p>
            <a:pPr algn="ctr"/>
            <a:r>
              <a:rPr lang="en-US" sz="1400" dirty="0">
                <a:solidFill>
                  <a:schemeClr val="tx1">
                    <a:lumMod val="95000"/>
                  </a:schemeClr>
                </a:solidFill>
              </a:rPr>
              <a:t>Juan Martínez </a:t>
            </a:r>
            <a:r>
              <a:rPr lang="en-US" sz="1400" dirty="0" err="1">
                <a:solidFill>
                  <a:schemeClr val="tx1">
                    <a:lumMod val="95000"/>
                  </a:schemeClr>
                </a:solidFill>
              </a:rPr>
              <a:t>Montañés</a:t>
            </a:r>
            <a:endParaRPr lang="en-US" sz="1400" dirty="0">
              <a:solidFill>
                <a:schemeClr val="tx1">
                  <a:lumMod val="95000"/>
                </a:schemeClr>
              </a:solidFill>
            </a:endParaRPr>
          </a:p>
          <a:p>
            <a:pPr algn="ctr"/>
            <a:r>
              <a:rPr lang="en-US" sz="1400" dirty="0">
                <a:solidFill>
                  <a:schemeClr val="tx1">
                    <a:lumMod val="95000"/>
                  </a:schemeClr>
                </a:solidFill>
              </a:rPr>
              <a:t>Metropolitan Museum</a:t>
            </a:r>
          </a:p>
          <a:p>
            <a:pPr algn="ctr"/>
            <a:r>
              <a:rPr lang="en-US" sz="1400" dirty="0">
                <a:solidFill>
                  <a:schemeClr val="tx1">
                    <a:lumMod val="95000"/>
                  </a:schemeClr>
                </a:solidFill>
              </a:rPr>
              <a:t>New York</a:t>
            </a:r>
          </a:p>
        </p:txBody>
      </p:sp>
      <p:pic>
        <p:nvPicPr>
          <p:cNvPr id="2" name="Picture 1">
            <a:extLst>
              <a:ext uri="{FF2B5EF4-FFF2-40B4-BE49-F238E27FC236}">
                <a16:creationId xmlns:a16="http://schemas.microsoft.com/office/drawing/2014/main" id="{41334709-12BD-477F-9BBE-B4B26D859C66}"/>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a:ext>
            </a:extLst>
          </a:blip>
          <a:stretch>
            <a:fillRect/>
          </a:stretch>
        </p:blipFill>
        <p:spPr>
          <a:xfrm>
            <a:off x="4076700" y="0"/>
            <a:ext cx="51435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23872"/>
            <a:ext cx="7467600" cy="1200329"/>
          </a:xfrm>
          <a:prstGeom prst="rect">
            <a:avLst/>
          </a:prstGeom>
        </p:spPr>
        <p:txBody>
          <a:bodyPr wrap="square">
            <a:spAutoFit/>
          </a:bodyPr>
          <a:lstStyle/>
          <a:p>
            <a:r>
              <a:rPr lang="en-US" sz="3600" dirty="0"/>
              <a:t>O sing to the LORD a new song, </a:t>
            </a:r>
          </a:p>
          <a:p>
            <a:r>
              <a:rPr lang="en-US" sz="3600" dirty="0"/>
              <a:t>for he has done marvelous things.</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98:1</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4572000"/>
            <a:ext cx="2133600" cy="954107"/>
          </a:xfrm>
          <a:prstGeom prst="rect">
            <a:avLst/>
          </a:prstGeom>
          <a:noFill/>
        </p:spPr>
        <p:txBody>
          <a:bodyPr wrap="square" rtlCol="0">
            <a:spAutoFit/>
          </a:bodyPr>
          <a:lstStyle/>
          <a:p>
            <a:pPr algn="ctr"/>
            <a:r>
              <a:rPr lang="en-US" sz="1400" dirty="0">
                <a:solidFill>
                  <a:schemeClr val="tx1">
                    <a:lumMod val="95000"/>
                  </a:schemeClr>
                </a:solidFill>
              </a:rPr>
              <a:t>In Tune (the prophetess Deborah)</a:t>
            </a:r>
          </a:p>
          <a:p>
            <a:pPr algn="ctr"/>
            <a:endParaRPr lang="en-US" sz="1400" dirty="0">
              <a:solidFill>
                <a:schemeClr val="tx1">
                  <a:lumMod val="95000"/>
                </a:schemeClr>
              </a:solidFill>
            </a:endParaRPr>
          </a:p>
          <a:p>
            <a:pPr algn="ctr"/>
            <a:r>
              <a:rPr lang="en-US" sz="1400" dirty="0">
                <a:solidFill>
                  <a:schemeClr val="tx1">
                    <a:lumMod val="95000"/>
                  </a:schemeClr>
                </a:solidFill>
              </a:rPr>
              <a:t>Lauren Wright Pittman</a:t>
            </a:r>
          </a:p>
        </p:txBody>
      </p:sp>
      <p:pic>
        <p:nvPicPr>
          <p:cNvPr id="1026" name="Picture 2" descr="Title: In Tune (Deborah)&#10;[Click for larger image view]">
            <a:extLst>
              <a:ext uri="{FF2B5EF4-FFF2-40B4-BE49-F238E27FC236}">
                <a16:creationId xmlns:a16="http://schemas.microsoft.com/office/drawing/2014/main" id="{870712AE-BABF-43B2-AA3C-95A7543E18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Effect>
                      <a14:brightnessContrast bright="5000"/>
                    </a14:imgEffect>
                  </a14:imgLayer>
                </a14:imgProps>
              </a:ext>
              <a:ext uri="{28A0092B-C50C-407E-A947-70E740481C1C}">
                <a14:useLocalDpi xmlns:a14="http://schemas.microsoft.com/office/drawing/2010/main"/>
              </a:ext>
            </a:extLst>
          </a:blip>
          <a:srcRect/>
          <a:stretch>
            <a:fillRect/>
          </a:stretch>
        </p:blipFill>
        <p:spPr bwMode="auto">
          <a:xfrm>
            <a:off x="4953000" y="904875"/>
            <a:ext cx="4038600" cy="504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6629400" cy="2308324"/>
          </a:xfrm>
          <a:prstGeom prst="rect">
            <a:avLst/>
          </a:prstGeom>
        </p:spPr>
        <p:txBody>
          <a:bodyPr wrap="square">
            <a:spAutoFit/>
          </a:bodyPr>
          <a:lstStyle/>
          <a:p>
            <a:r>
              <a:rPr lang="en-US" sz="3600" dirty="0"/>
              <a:t>Make a joyful noise to the LORD, </a:t>
            </a:r>
          </a:p>
          <a:p>
            <a:r>
              <a:rPr lang="en-US" sz="3600" dirty="0"/>
              <a:t>all the earth; break forth into joyous song and sing praises.</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98:4</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334001"/>
            <a:ext cx="2133600" cy="1169551"/>
          </a:xfrm>
          <a:prstGeom prst="rect">
            <a:avLst/>
          </a:prstGeom>
          <a:noFill/>
        </p:spPr>
        <p:txBody>
          <a:bodyPr wrap="square" rtlCol="0">
            <a:spAutoFit/>
          </a:bodyPr>
          <a:lstStyle/>
          <a:p>
            <a:pPr algn="ctr"/>
            <a:r>
              <a:rPr lang="en-US" sz="1400" dirty="0">
                <a:solidFill>
                  <a:schemeClr val="tx1">
                    <a:lumMod val="95000"/>
                  </a:schemeClr>
                </a:solidFill>
              </a:rPr>
              <a:t>Old Woman Singing</a:t>
            </a:r>
          </a:p>
          <a:p>
            <a:pPr algn="ctr"/>
            <a:endParaRPr lang="en-US" sz="1400" dirty="0">
              <a:solidFill>
                <a:schemeClr val="tx1">
                  <a:lumMod val="95000"/>
                </a:schemeClr>
              </a:solidFill>
            </a:endParaRPr>
          </a:p>
          <a:p>
            <a:pPr algn="ctr"/>
            <a:r>
              <a:rPr lang="en-US" sz="1400" dirty="0">
                <a:solidFill>
                  <a:schemeClr val="tx1">
                    <a:lumMod val="95000"/>
                  </a:schemeClr>
                </a:solidFill>
              </a:rPr>
              <a:t>Gerrit von </a:t>
            </a:r>
            <a:r>
              <a:rPr lang="en-US" sz="1400" dirty="0" err="1">
                <a:solidFill>
                  <a:schemeClr val="tx1">
                    <a:lumMod val="95000"/>
                  </a:schemeClr>
                </a:solidFill>
              </a:rPr>
              <a:t>Honthorst</a:t>
            </a:r>
            <a:r>
              <a:rPr lang="en-US" sz="1400" dirty="0">
                <a:solidFill>
                  <a:schemeClr val="tx1">
                    <a:lumMod val="95000"/>
                  </a:schemeClr>
                </a:solidFill>
              </a:rPr>
              <a:t> National Museum Warsaw, Poland</a:t>
            </a:r>
          </a:p>
        </p:txBody>
      </p:sp>
      <p:pic>
        <p:nvPicPr>
          <p:cNvPr id="33794" name="Picture 2" descr="Title: Old Woman Singing&#10;[Click for larger image view]"/>
          <p:cNvPicPr>
            <a:picLocks noChangeAspect="1" noChangeArrowheads="1"/>
          </p:cNvPicPr>
          <p:nvPr/>
        </p:nvPicPr>
        <p:blipFill rotWithShape="1">
          <a:blip r:embed="rId2" cstate="email">
            <a:lum contrast="10000"/>
            <a:extLst>
              <a:ext uri="{28A0092B-C50C-407E-A947-70E740481C1C}">
                <a14:useLocalDpi xmlns:a14="http://schemas.microsoft.com/office/drawing/2010/main"/>
              </a:ext>
            </a:extLst>
          </a:blip>
          <a:srcRect b="2238"/>
          <a:stretch/>
        </p:blipFill>
        <p:spPr bwMode="auto">
          <a:xfrm>
            <a:off x="4191000" y="457201"/>
            <a:ext cx="5791200" cy="60463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7467600" cy="1754326"/>
          </a:xfrm>
          <a:prstGeom prst="rect">
            <a:avLst/>
          </a:prstGeom>
        </p:spPr>
        <p:txBody>
          <a:bodyPr wrap="square">
            <a:spAutoFit/>
          </a:bodyPr>
          <a:lstStyle/>
          <a:p>
            <a:r>
              <a:rPr lang="en-US" sz="3600" dirty="0"/>
              <a:t>With trumpets and the sound </a:t>
            </a:r>
          </a:p>
          <a:p>
            <a:r>
              <a:rPr lang="en-US" sz="3600" dirty="0"/>
              <a:t>of the horn make a joyful noise…</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98:6</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336268"/>
            <a:ext cx="8229600" cy="307777"/>
          </a:xfrm>
          <a:prstGeom prst="rect">
            <a:avLst/>
          </a:prstGeom>
          <a:noFill/>
        </p:spPr>
        <p:txBody>
          <a:bodyPr wrap="square" rtlCol="0">
            <a:spAutoFit/>
          </a:bodyPr>
          <a:lstStyle/>
          <a:p>
            <a:pPr algn="ctr"/>
            <a:r>
              <a:rPr lang="en-US" sz="1400" dirty="0">
                <a:solidFill>
                  <a:schemeClr val="tx1">
                    <a:lumMod val="95000"/>
                  </a:schemeClr>
                </a:solidFill>
              </a:rPr>
              <a:t>The Procession  --  John August Swanson</a:t>
            </a:r>
          </a:p>
        </p:txBody>
      </p:sp>
      <p:pic>
        <p:nvPicPr>
          <p:cNvPr id="4" name="Picture 3">
            <a:extLst>
              <a:ext uri="{FF2B5EF4-FFF2-40B4-BE49-F238E27FC236}">
                <a16:creationId xmlns:a16="http://schemas.microsoft.com/office/drawing/2014/main" id="{2038CD9D-1D28-FC80-7BA3-06A69E72455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
                    </a14:imgEffect>
                    <a14:imgEffect>
                      <a14:saturation sat="95000"/>
                    </a14:imgEffect>
                    <a14:imgEffect>
                      <a14:brightnessContrast bright="8000"/>
                    </a14:imgEffect>
                  </a14:imgLayer>
                </a14:imgProps>
              </a:ext>
              <a:ext uri="{28A0092B-C50C-407E-A947-70E740481C1C}">
                <a14:useLocalDpi xmlns:a14="http://schemas.microsoft.com/office/drawing/2010/main" val="0"/>
              </a:ext>
            </a:extLst>
          </a:blip>
          <a:srcRect l="1989" t="60000" r="1989" b="1111"/>
          <a:stretch/>
        </p:blipFill>
        <p:spPr>
          <a:xfrm>
            <a:off x="1676400" y="434865"/>
            <a:ext cx="9255034" cy="55849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theme/theme1.xml><?xml version="1.0" encoding="utf-8"?>
<a:theme xmlns:a="http://schemas.openxmlformats.org/drawingml/2006/main" name="Movie1">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Movie1</Template>
  <TotalTime>2055</TotalTime>
  <Words>778</Words>
  <Application>Microsoft Office PowerPoint</Application>
  <PresentationFormat>Widescreen</PresentationFormat>
  <Paragraphs>95</Paragraphs>
  <Slides>28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Movie1</vt:lpstr>
      <vt:lpstr>Nativity of the Lord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Nativity of the Lord II</dc:title>
  <dc:creator>Anne</dc:creator>
  <cp:lastModifiedBy>Anne Richardson</cp:lastModifiedBy>
  <cp:revision>153</cp:revision>
  <dcterms:created xsi:type="dcterms:W3CDTF">2016-08-04T19:13:52Z</dcterms:created>
  <dcterms:modified xsi:type="dcterms:W3CDTF">2022-09-15T18:55:43Z</dcterms:modified>
</cp:coreProperties>
</file>