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2" r:id="rId3"/>
    <p:sldId id="350" r:id="rId4"/>
    <p:sldId id="338" r:id="rId5"/>
    <p:sldId id="351" r:id="rId6"/>
    <p:sldId id="340" r:id="rId7"/>
    <p:sldId id="352" r:id="rId8"/>
    <p:sldId id="339" r:id="rId9"/>
    <p:sldId id="353" r:id="rId10"/>
    <p:sldId id="341" r:id="rId11"/>
    <p:sldId id="354" r:id="rId12"/>
    <p:sldId id="342" r:id="rId13"/>
    <p:sldId id="355" r:id="rId14"/>
    <p:sldId id="343" r:id="rId15"/>
    <p:sldId id="356" r:id="rId16"/>
    <p:sldId id="345" r:id="rId17"/>
    <p:sldId id="357" r:id="rId18"/>
    <p:sldId id="346" r:id="rId19"/>
    <p:sldId id="358" r:id="rId20"/>
    <p:sldId id="347" r:id="rId21"/>
    <p:sldId id="359" r:id="rId22"/>
    <p:sldId id="348" r:id="rId23"/>
    <p:sldId id="360" r:id="rId24"/>
    <p:sldId id="349" r:id="rId25"/>
    <p:sldId id="337"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68" d="100"/>
          <a:sy n="68" d="100"/>
        </p:scale>
        <p:origin x="72" y="158"/>
      </p:cViewPr>
      <p:guideLst>
        <p:guide orient="horz" pos="2160"/>
        <p:guide pos="384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21417-9C38-480C-A012-705512C668E9}" type="slidenum">
              <a:rPr lang="en-US" smtClean="0"/>
              <a:pPr/>
              <a:t>21</a:t>
            </a:fld>
            <a:endParaRPr lang="en-US"/>
          </a:p>
        </p:txBody>
      </p:sp>
    </p:spTree>
    <p:extLst>
      <p:ext uri="{BB962C8B-B14F-4D97-AF65-F5344CB8AC3E}">
        <p14:creationId xmlns:p14="http://schemas.microsoft.com/office/powerpoint/2010/main" val="288445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diglib.library.vanderbilt.edu/act-imagelink.pl?RC=5155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00201"/>
            <a:ext cx="7772400" cy="1470025"/>
          </a:xfrm>
        </p:spPr>
        <p:txBody>
          <a:bodyPr>
            <a:noAutofit/>
          </a:bodyPr>
          <a:lstStyle/>
          <a:p>
            <a:r>
              <a:rPr lang="en-US" sz="9600" dirty="0"/>
              <a:t>Nativity of the Lord I</a:t>
            </a:r>
          </a:p>
        </p:txBody>
      </p:sp>
      <p:sp>
        <p:nvSpPr>
          <p:cNvPr id="3" name="Subtitle 2"/>
          <p:cNvSpPr>
            <a:spLocks noGrp="1"/>
          </p:cNvSpPr>
          <p:nvPr>
            <p:ph type="subTitle" idx="1"/>
          </p:nvPr>
        </p:nvSpPr>
        <p:spPr>
          <a:xfrm>
            <a:off x="2895600" y="3733800"/>
            <a:ext cx="6400800" cy="1752600"/>
          </a:xfrm>
        </p:spPr>
        <p:txBody>
          <a:bodyPr>
            <a:normAutofit/>
          </a:bodyPr>
          <a:lstStyle/>
          <a:p>
            <a:r>
              <a:rPr lang="en-US" sz="5400" i="1" dirty="0">
                <a:solidFill>
                  <a:schemeClr val="tx1"/>
                </a:solidFill>
              </a:rPr>
              <a:t>Year A</a:t>
            </a:r>
          </a:p>
        </p:txBody>
      </p:sp>
      <p:sp>
        <p:nvSpPr>
          <p:cNvPr id="4" name="Rectangle 3"/>
          <p:cNvSpPr/>
          <p:nvPr/>
        </p:nvSpPr>
        <p:spPr>
          <a:xfrm>
            <a:off x="2209800" y="4831140"/>
            <a:ext cx="4419600" cy="1569660"/>
          </a:xfrm>
          <a:prstGeom prst="rect">
            <a:avLst/>
          </a:prstGeom>
        </p:spPr>
        <p:txBody>
          <a:bodyPr wrap="square">
            <a:spAutoFit/>
          </a:bodyPr>
          <a:lstStyle/>
          <a:p>
            <a:r>
              <a:rPr lang="fi-FI" sz="2400" dirty="0"/>
              <a:t>Isaiah 9:2-7 </a:t>
            </a:r>
          </a:p>
          <a:p>
            <a:r>
              <a:rPr lang="fi-FI" sz="2400" dirty="0"/>
              <a:t>Psalm 96 </a:t>
            </a:r>
          </a:p>
          <a:p>
            <a:r>
              <a:rPr lang="fi-FI" sz="2400" dirty="0"/>
              <a:t>Titus 2:11-14 </a:t>
            </a:r>
          </a:p>
          <a:p>
            <a:r>
              <a:rPr lang="fi-FI" sz="2400" dirty="0"/>
              <a:t>Luke 2:1-14, (15-20)</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259152"/>
            <a:ext cx="6248400" cy="1200329"/>
          </a:xfrm>
          <a:prstGeom prst="rect">
            <a:avLst/>
          </a:prstGeom>
        </p:spPr>
        <p:txBody>
          <a:bodyPr wrap="square">
            <a:spAutoFit/>
          </a:bodyPr>
          <a:lstStyle/>
          <a:p>
            <a:r>
              <a:rPr lang="en-US" sz="3600" dirty="0"/>
              <a:t>O sing to the LORD a new song; sing to the LORD, all the earth.</a:t>
            </a:r>
            <a:endParaRPr lang="en-US" sz="3600" dirty="0">
              <a:cs typeface="Arial" pitchFamily="34" charset="0"/>
            </a:endParaRPr>
          </a:p>
        </p:txBody>
      </p:sp>
      <p:sp>
        <p:nvSpPr>
          <p:cNvPr id="3" name="Rectangle 2"/>
          <p:cNvSpPr/>
          <p:nvPr/>
        </p:nvSpPr>
        <p:spPr>
          <a:xfrm>
            <a:off x="6858000" y="4114802"/>
            <a:ext cx="2514600" cy="461665"/>
          </a:xfrm>
          <a:prstGeom prst="rect">
            <a:avLst/>
          </a:prstGeom>
        </p:spPr>
        <p:txBody>
          <a:bodyPr wrap="square">
            <a:spAutoFit/>
          </a:bodyPr>
          <a:lstStyle/>
          <a:p>
            <a:r>
              <a:rPr lang="en-US" sz="2400" dirty="0">
                <a:cs typeface="Arial" pitchFamily="34" charset="0"/>
              </a:rPr>
              <a:t>Psalm 96:1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86800" y="5257801"/>
            <a:ext cx="1676400" cy="1323439"/>
          </a:xfrm>
          <a:prstGeom prst="rect">
            <a:avLst/>
          </a:prstGeom>
          <a:noFill/>
        </p:spPr>
        <p:txBody>
          <a:bodyPr wrap="square" rtlCol="0">
            <a:spAutoFit/>
          </a:bodyPr>
          <a:lstStyle/>
          <a:p>
            <a:pPr algn="ctr"/>
            <a:r>
              <a:rPr lang="en-US" sz="1600" dirty="0">
                <a:solidFill>
                  <a:schemeClr val="tx1">
                    <a:lumMod val="95000"/>
                  </a:schemeClr>
                </a:solidFill>
              </a:rPr>
              <a:t>Choir</a:t>
            </a:r>
          </a:p>
          <a:p>
            <a:pPr algn="ctr"/>
            <a:endParaRPr lang="en-US" sz="1600" dirty="0">
              <a:solidFill>
                <a:schemeClr val="tx1">
                  <a:lumMod val="95000"/>
                </a:schemeClr>
              </a:solidFill>
            </a:endParaRPr>
          </a:p>
          <a:p>
            <a:pPr algn="ctr"/>
            <a:r>
              <a:rPr lang="en-US" sz="1600" dirty="0">
                <a:solidFill>
                  <a:schemeClr val="tx1">
                    <a:lumMod val="95000"/>
                  </a:schemeClr>
                </a:solidFill>
              </a:rPr>
              <a:t>Annette  Gandy </a:t>
            </a:r>
            <a:r>
              <a:rPr lang="en-US" sz="1600" dirty="0" err="1">
                <a:solidFill>
                  <a:schemeClr val="tx1">
                    <a:lumMod val="95000"/>
                  </a:schemeClr>
                </a:solidFill>
              </a:rPr>
              <a:t>Fortt</a:t>
            </a:r>
            <a:endParaRPr lang="en-US" sz="1600" dirty="0">
              <a:solidFill>
                <a:schemeClr val="tx1">
                  <a:lumMod val="95000"/>
                </a:schemeClr>
              </a:solidFill>
            </a:endParaRPr>
          </a:p>
          <a:p>
            <a:pPr algn="ctr"/>
            <a:r>
              <a:rPr lang="en-US" sz="1600" dirty="0">
                <a:solidFill>
                  <a:schemeClr val="tx1">
                    <a:lumMod val="95000"/>
                  </a:schemeClr>
                </a:solidFill>
              </a:rPr>
              <a:t>Silver Spring, MD</a:t>
            </a:r>
          </a:p>
        </p:txBody>
      </p:sp>
      <p:pic>
        <p:nvPicPr>
          <p:cNvPr id="34820" name="Picture 4" descr="Title: Choir&#10;[Click for larger image view]"/>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3733800" y="0"/>
            <a:ext cx="4572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866036"/>
            <a:ext cx="6705600" cy="1754326"/>
          </a:xfrm>
          <a:prstGeom prst="rect">
            <a:avLst/>
          </a:prstGeom>
        </p:spPr>
        <p:txBody>
          <a:bodyPr wrap="square">
            <a:spAutoFit/>
          </a:bodyPr>
          <a:lstStyle/>
          <a:p>
            <a:r>
              <a:rPr lang="en-US" sz="3600" dirty="0"/>
              <a:t>Let the heavens be glad, and let the earth rejoice; let the sea roar, and all that fills it;</a:t>
            </a:r>
            <a:endParaRPr lang="en-US" sz="3600" dirty="0">
              <a:cs typeface="Arial" pitchFamily="34" charset="0"/>
            </a:endParaRPr>
          </a:p>
        </p:txBody>
      </p:sp>
      <p:sp>
        <p:nvSpPr>
          <p:cNvPr id="3" name="Rectangle 2"/>
          <p:cNvSpPr/>
          <p:nvPr/>
        </p:nvSpPr>
        <p:spPr>
          <a:xfrm>
            <a:off x="6858000" y="4114802"/>
            <a:ext cx="2514600" cy="461665"/>
          </a:xfrm>
          <a:prstGeom prst="rect">
            <a:avLst/>
          </a:prstGeom>
        </p:spPr>
        <p:txBody>
          <a:bodyPr wrap="square">
            <a:spAutoFit/>
          </a:bodyPr>
          <a:lstStyle/>
          <a:p>
            <a:r>
              <a:rPr lang="en-US" sz="2400" dirty="0">
                <a:cs typeface="Arial" pitchFamily="34" charset="0"/>
              </a:rPr>
              <a:t>Psalm 96:11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34400" y="5228273"/>
            <a:ext cx="1981200" cy="1323439"/>
          </a:xfrm>
          <a:prstGeom prst="rect">
            <a:avLst/>
          </a:prstGeom>
          <a:noFill/>
        </p:spPr>
        <p:txBody>
          <a:bodyPr wrap="square" rtlCol="0">
            <a:spAutoFit/>
          </a:bodyPr>
          <a:lstStyle/>
          <a:p>
            <a:pPr algn="ctr"/>
            <a:r>
              <a:rPr lang="en-US" sz="1600" dirty="0">
                <a:solidFill>
                  <a:schemeClr val="tx1">
                    <a:lumMod val="95000"/>
                  </a:schemeClr>
                </a:solidFill>
              </a:rPr>
              <a:t>Niagara Falls</a:t>
            </a:r>
          </a:p>
          <a:p>
            <a:pPr algn="ctr"/>
            <a:endParaRPr lang="en-US" sz="1600" dirty="0">
              <a:solidFill>
                <a:schemeClr val="tx1">
                  <a:lumMod val="95000"/>
                </a:schemeClr>
              </a:solidFill>
            </a:endParaRPr>
          </a:p>
          <a:p>
            <a:pPr algn="ctr"/>
            <a:r>
              <a:rPr lang="en-US" sz="1600" dirty="0">
                <a:solidFill>
                  <a:schemeClr val="tx1">
                    <a:lumMod val="95000"/>
                  </a:schemeClr>
                </a:solidFill>
              </a:rPr>
              <a:t>Frederick Church Scottish National Gallery</a:t>
            </a:r>
          </a:p>
        </p:txBody>
      </p:sp>
      <p:pic>
        <p:nvPicPr>
          <p:cNvPr id="35844" name="Picture 4" descr="https://upload.wikimedia.org/wikipedia/commons/thumb/e/e6/Edinburgh_NGS_Frederic_Church_Niagara_American_side.JPG/882px-Edinburgh_NGS_Frederic_Church_Niagara_American_side.JPG"/>
          <p:cNvPicPr>
            <a:picLocks noChangeAspect="1" noChangeArrowheads="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2234482" y="1"/>
            <a:ext cx="6299918" cy="684810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037309"/>
            <a:ext cx="6934200" cy="2308324"/>
          </a:xfrm>
          <a:prstGeom prst="rect">
            <a:avLst/>
          </a:prstGeom>
        </p:spPr>
        <p:txBody>
          <a:bodyPr wrap="square">
            <a:spAutoFit/>
          </a:bodyPr>
          <a:lstStyle/>
          <a:p>
            <a:r>
              <a:rPr lang="en-US" sz="3600" dirty="0"/>
              <a:t>…let the field exult, and everything in it. Then shall all the trees of the forest sing for joy…</a:t>
            </a:r>
            <a:br>
              <a:rPr lang="en-US" sz="3600" dirty="0"/>
            </a:br>
            <a:endParaRPr lang="en-US" sz="3600" dirty="0">
              <a:cs typeface="Arial" pitchFamily="34" charset="0"/>
            </a:endParaRPr>
          </a:p>
        </p:txBody>
      </p:sp>
      <p:sp>
        <p:nvSpPr>
          <p:cNvPr id="3" name="Rectangle 2"/>
          <p:cNvSpPr/>
          <p:nvPr/>
        </p:nvSpPr>
        <p:spPr>
          <a:xfrm>
            <a:off x="6858000" y="4419601"/>
            <a:ext cx="2514600" cy="461665"/>
          </a:xfrm>
          <a:prstGeom prst="rect">
            <a:avLst/>
          </a:prstGeom>
        </p:spPr>
        <p:txBody>
          <a:bodyPr wrap="square">
            <a:spAutoFit/>
          </a:bodyPr>
          <a:lstStyle/>
          <a:p>
            <a:r>
              <a:rPr lang="en-US" sz="2400" dirty="0">
                <a:cs typeface="Arial" pitchFamily="34" charset="0"/>
              </a:rPr>
              <a:t>Psalm 96:12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6397823"/>
            <a:ext cx="6553200" cy="307777"/>
          </a:xfrm>
          <a:prstGeom prst="rect">
            <a:avLst/>
          </a:prstGeom>
          <a:noFill/>
        </p:spPr>
        <p:txBody>
          <a:bodyPr wrap="square" rtlCol="0">
            <a:spAutoFit/>
          </a:bodyPr>
          <a:lstStyle/>
          <a:p>
            <a:pPr algn="ctr"/>
            <a:r>
              <a:rPr lang="en-US" sz="1400" dirty="0">
                <a:solidFill>
                  <a:schemeClr val="tx1">
                    <a:lumMod val="95000"/>
                  </a:schemeClr>
                </a:solidFill>
              </a:rPr>
              <a:t>Quiver Tree Forest  --  Hans </a:t>
            </a:r>
            <a:r>
              <a:rPr lang="en-US" sz="1400" dirty="0" err="1">
                <a:solidFill>
                  <a:schemeClr val="tx1">
                    <a:lumMod val="95000"/>
                  </a:schemeClr>
                </a:solidFill>
              </a:rPr>
              <a:t>Steiglitz</a:t>
            </a:r>
            <a:r>
              <a:rPr lang="en-US" sz="1400" dirty="0">
                <a:solidFill>
                  <a:schemeClr val="tx1">
                    <a:lumMod val="95000"/>
                  </a:schemeClr>
                </a:solidFill>
              </a:rPr>
              <a:t>, </a:t>
            </a:r>
            <a:r>
              <a:rPr lang="en-US" sz="1400" dirty="0" err="1">
                <a:solidFill>
                  <a:schemeClr val="tx1">
                    <a:lumMod val="95000"/>
                  </a:schemeClr>
                </a:solidFill>
              </a:rPr>
              <a:t>Keetmanshoop</a:t>
            </a:r>
            <a:r>
              <a:rPr lang="en-US" sz="1400" dirty="0">
                <a:solidFill>
                  <a:schemeClr val="tx1">
                    <a:lumMod val="95000"/>
                  </a:schemeClr>
                </a:solidFill>
              </a:rPr>
              <a:t>, Namibia</a:t>
            </a:r>
          </a:p>
        </p:txBody>
      </p:sp>
      <p:pic>
        <p:nvPicPr>
          <p:cNvPr id="5" name="Picture 4">
            <a:extLst>
              <a:ext uri="{FF2B5EF4-FFF2-40B4-BE49-F238E27FC236}">
                <a16:creationId xmlns:a16="http://schemas.microsoft.com/office/drawing/2014/main" id="{DCDBF971-8C16-A77B-22BD-44B9E610EBE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tretch>
            <a:fillRect/>
          </a:stretch>
        </p:blipFill>
        <p:spPr>
          <a:xfrm>
            <a:off x="1524000" y="0"/>
            <a:ext cx="9390528" cy="62358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866036"/>
            <a:ext cx="6629400" cy="1754326"/>
          </a:xfrm>
          <a:prstGeom prst="rect">
            <a:avLst/>
          </a:prstGeom>
        </p:spPr>
        <p:txBody>
          <a:bodyPr wrap="square">
            <a:spAutoFit/>
          </a:bodyPr>
          <a:lstStyle/>
          <a:p>
            <a:r>
              <a:rPr lang="en-US" sz="3600" dirty="0"/>
              <a:t>He will judge the world with righteousness, and the peoples with his truth.  </a:t>
            </a:r>
            <a:endParaRPr lang="en-US" sz="3600" dirty="0">
              <a:cs typeface="Arial" pitchFamily="34" charset="0"/>
            </a:endParaRPr>
          </a:p>
        </p:txBody>
      </p:sp>
      <p:sp>
        <p:nvSpPr>
          <p:cNvPr id="3" name="Rectangle 2"/>
          <p:cNvSpPr/>
          <p:nvPr/>
        </p:nvSpPr>
        <p:spPr>
          <a:xfrm>
            <a:off x="6858000" y="4114802"/>
            <a:ext cx="2514600" cy="461665"/>
          </a:xfrm>
          <a:prstGeom prst="rect">
            <a:avLst/>
          </a:prstGeom>
        </p:spPr>
        <p:txBody>
          <a:bodyPr wrap="square">
            <a:spAutoFit/>
          </a:bodyPr>
          <a:lstStyle/>
          <a:p>
            <a:r>
              <a:rPr lang="en-US" sz="2400" dirty="0">
                <a:cs typeface="Arial" pitchFamily="34" charset="0"/>
              </a:rPr>
              <a:t>Psalm 96:13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3400" y="5334001"/>
            <a:ext cx="2133600" cy="1169551"/>
          </a:xfrm>
          <a:prstGeom prst="rect">
            <a:avLst/>
          </a:prstGeom>
          <a:noFill/>
        </p:spPr>
        <p:txBody>
          <a:bodyPr wrap="square" rtlCol="0">
            <a:spAutoFit/>
          </a:bodyPr>
          <a:lstStyle/>
          <a:p>
            <a:pPr algn="ctr"/>
            <a:r>
              <a:rPr lang="en-US" sz="1400" dirty="0">
                <a:solidFill>
                  <a:schemeClr val="tx1">
                    <a:lumMod val="95000"/>
                  </a:schemeClr>
                </a:solidFill>
              </a:rPr>
              <a:t>Sun of Righteousness</a:t>
            </a:r>
          </a:p>
          <a:p>
            <a:pPr algn="ctr"/>
            <a:endParaRPr lang="en-US" sz="1400" dirty="0">
              <a:solidFill>
                <a:schemeClr val="tx1">
                  <a:lumMod val="95000"/>
                </a:schemeClr>
              </a:solidFill>
            </a:endParaRPr>
          </a:p>
          <a:p>
            <a:pPr algn="ctr"/>
            <a:r>
              <a:rPr lang="en-US" sz="1400" dirty="0">
                <a:solidFill>
                  <a:schemeClr val="tx1">
                    <a:lumMod val="95000"/>
                  </a:schemeClr>
                </a:solidFill>
              </a:rPr>
              <a:t>Albrecht Durer  National Gallery of Art</a:t>
            </a:r>
          </a:p>
          <a:p>
            <a:pPr algn="ctr"/>
            <a:r>
              <a:rPr lang="en-US" sz="1400" dirty="0">
                <a:solidFill>
                  <a:schemeClr val="tx1">
                    <a:lumMod val="95000"/>
                  </a:schemeClr>
                </a:solidFill>
              </a:rPr>
              <a:t> Washington, DC</a:t>
            </a:r>
          </a:p>
        </p:txBody>
      </p:sp>
      <p:pic>
        <p:nvPicPr>
          <p:cNvPr id="37890" name="Picture 2" descr="https://upload.wikimedia.org/wikipedia/commons/thumb/0/0f/Albrecht_D%C3%BCrer_-_Sol_Iustitiae_%28Sun_of_Righteousness%29_%28NGA_1943.3.3484%29.jpg/732px-Albrecht_D%C3%BCrer_-_Sol_Iustitiae_%28Sun_of_Righteousness%29_%28NGA_1943.3.3484%29.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000"/>
                    </a14:imgEffect>
                    <a14:imgEffect>
                      <a14:brightnessContrast bright="2000" contrast="10000"/>
                    </a14:imgEffect>
                  </a14:imgLayer>
                </a14:imgProps>
              </a:ext>
              <a:ext uri="{28A0092B-C50C-407E-A947-70E740481C1C}">
                <a14:useLocalDpi xmlns:a14="http://schemas.microsoft.com/office/drawing/2010/main"/>
              </a:ext>
            </a:extLst>
          </a:blip>
          <a:srcRect/>
          <a:stretch>
            <a:fillRect/>
          </a:stretch>
        </p:blipFill>
        <p:spPr bwMode="auto">
          <a:xfrm>
            <a:off x="2865210" y="1"/>
            <a:ext cx="4907191"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339876"/>
            <a:ext cx="7467600" cy="1754326"/>
          </a:xfrm>
          <a:prstGeom prst="rect">
            <a:avLst/>
          </a:prstGeom>
        </p:spPr>
        <p:txBody>
          <a:bodyPr wrap="square">
            <a:spAutoFit/>
          </a:bodyPr>
          <a:lstStyle/>
          <a:p>
            <a:r>
              <a:rPr lang="en-US" sz="3600" dirty="0"/>
              <a:t>For the grace of God has appeared, bringing salvation to all…</a:t>
            </a:r>
            <a:br>
              <a:rPr lang="en-US" sz="3600" dirty="0"/>
            </a:br>
            <a:endParaRPr lang="en-US" sz="3600" dirty="0">
              <a:cs typeface="Arial" pitchFamily="34" charset="0"/>
            </a:endParaRPr>
          </a:p>
        </p:txBody>
      </p:sp>
      <p:sp>
        <p:nvSpPr>
          <p:cNvPr id="3" name="Rectangle 2"/>
          <p:cNvSpPr/>
          <p:nvPr/>
        </p:nvSpPr>
        <p:spPr>
          <a:xfrm>
            <a:off x="6858000" y="4114802"/>
            <a:ext cx="2514600" cy="461665"/>
          </a:xfrm>
          <a:prstGeom prst="rect">
            <a:avLst/>
          </a:prstGeom>
        </p:spPr>
        <p:txBody>
          <a:bodyPr wrap="square">
            <a:spAutoFit/>
          </a:bodyPr>
          <a:lstStyle/>
          <a:p>
            <a:r>
              <a:rPr lang="en-US" sz="2400" dirty="0">
                <a:cs typeface="Arial" pitchFamily="34" charset="0"/>
              </a:rPr>
              <a:t>Titus 2:11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05800" y="5257801"/>
            <a:ext cx="1981200" cy="1169551"/>
          </a:xfrm>
          <a:prstGeom prst="rect">
            <a:avLst/>
          </a:prstGeom>
          <a:noFill/>
        </p:spPr>
        <p:txBody>
          <a:bodyPr wrap="square" rtlCol="0">
            <a:spAutoFit/>
          </a:bodyPr>
          <a:lstStyle/>
          <a:p>
            <a:pPr algn="ctr"/>
            <a:r>
              <a:rPr lang="en-US" sz="1400" dirty="0">
                <a:solidFill>
                  <a:schemeClr val="tx1">
                    <a:lumMod val="95000"/>
                  </a:schemeClr>
                </a:solidFill>
              </a:rPr>
              <a:t>Refugees</a:t>
            </a:r>
          </a:p>
          <a:p>
            <a:pPr algn="ctr"/>
            <a:endParaRPr lang="en-US" sz="1400" dirty="0">
              <a:solidFill>
                <a:schemeClr val="tx1">
                  <a:lumMod val="95000"/>
                </a:schemeClr>
              </a:solidFill>
            </a:endParaRPr>
          </a:p>
          <a:p>
            <a:pPr algn="ctr"/>
            <a:r>
              <a:rPr lang="en-US" sz="1400" dirty="0">
                <a:solidFill>
                  <a:schemeClr val="tx1">
                    <a:lumMod val="95000"/>
                  </a:schemeClr>
                </a:solidFill>
              </a:rPr>
              <a:t>Bronze door panel Grace Cathedral </a:t>
            </a:r>
          </a:p>
          <a:p>
            <a:pPr algn="ctr"/>
            <a:r>
              <a:rPr lang="en-US" sz="1400" dirty="0">
                <a:solidFill>
                  <a:schemeClr val="tx1">
                    <a:lumMod val="95000"/>
                  </a:schemeClr>
                </a:solidFill>
              </a:rPr>
              <a:t>San Francisco, CA</a:t>
            </a:r>
          </a:p>
        </p:txBody>
      </p:sp>
      <p:pic>
        <p:nvPicPr>
          <p:cNvPr id="38914" name="Picture 2" descr="Title: Refugees&#10;[Click for larger image view]"/>
          <p:cNvPicPr>
            <a:picLocks noChangeAspect="1" noChangeArrowheads="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1991800" y="0"/>
            <a:ext cx="60092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577876"/>
            <a:ext cx="7467600" cy="2308324"/>
          </a:xfrm>
          <a:prstGeom prst="rect">
            <a:avLst/>
          </a:prstGeom>
        </p:spPr>
        <p:txBody>
          <a:bodyPr wrap="square">
            <a:spAutoFit/>
          </a:bodyPr>
          <a:lstStyle/>
          <a:p>
            <a:r>
              <a:rPr lang="en-US" sz="3600" dirty="0"/>
              <a:t>The people who walked in darkness have seen a great light; those who lived in a land of deep darkness on them light has shined.</a:t>
            </a:r>
            <a:endParaRPr lang="en-US" sz="3600" dirty="0">
              <a:cs typeface="Arial" pitchFamily="34" charset="0"/>
            </a:endParaRPr>
          </a:p>
        </p:txBody>
      </p:sp>
      <p:sp>
        <p:nvSpPr>
          <p:cNvPr id="3" name="Rectangle 2"/>
          <p:cNvSpPr/>
          <p:nvPr/>
        </p:nvSpPr>
        <p:spPr>
          <a:xfrm>
            <a:off x="6858000" y="4114802"/>
            <a:ext cx="2514600" cy="461665"/>
          </a:xfrm>
          <a:prstGeom prst="rect">
            <a:avLst/>
          </a:prstGeom>
        </p:spPr>
        <p:txBody>
          <a:bodyPr wrap="square">
            <a:spAutoFit/>
          </a:bodyPr>
          <a:lstStyle/>
          <a:p>
            <a:r>
              <a:rPr lang="en-US" sz="2400" dirty="0">
                <a:cs typeface="Arial" pitchFamily="34" charset="0"/>
              </a:rPr>
              <a:t>Isaiah 9:2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676400"/>
            <a:ext cx="7467600" cy="2862322"/>
          </a:xfrm>
          <a:prstGeom prst="rect">
            <a:avLst/>
          </a:prstGeom>
        </p:spPr>
        <p:txBody>
          <a:bodyPr wrap="square">
            <a:spAutoFit/>
          </a:bodyPr>
          <a:lstStyle/>
          <a:p>
            <a:r>
              <a:rPr lang="en-US" sz="3600" dirty="0"/>
              <a:t>And she gave birth to her firstborn son and wrapped him in bands of cloth, and laid him in a manger, because there was no place for them in the inn.</a:t>
            </a:r>
            <a:br>
              <a:rPr lang="en-US" sz="3600" dirty="0"/>
            </a:br>
            <a:endParaRPr lang="en-US" sz="3600" dirty="0">
              <a:cs typeface="Arial" pitchFamily="34" charset="0"/>
            </a:endParaRPr>
          </a:p>
        </p:txBody>
      </p:sp>
      <p:sp>
        <p:nvSpPr>
          <p:cNvPr id="3" name="Rectangle 2"/>
          <p:cNvSpPr/>
          <p:nvPr/>
        </p:nvSpPr>
        <p:spPr>
          <a:xfrm>
            <a:off x="6858000" y="4876801"/>
            <a:ext cx="2514600" cy="461665"/>
          </a:xfrm>
          <a:prstGeom prst="rect">
            <a:avLst/>
          </a:prstGeom>
        </p:spPr>
        <p:txBody>
          <a:bodyPr wrap="square">
            <a:spAutoFit/>
          </a:bodyPr>
          <a:lstStyle/>
          <a:p>
            <a:r>
              <a:rPr lang="en-US" sz="2400" dirty="0">
                <a:cs typeface="Arial" pitchFamily="34" charset="0"/>
              </a:rPr>
              <a:t>Luke 2:7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6367046"/>
            <a:ext cx="8229600" cy="307777"/>
          </a:xfrm>
          <a:prstGeom prst="rect">
            <a:avLst/>
          </a:prstGeom>
          <a:noFill/>
        </p:spPr>
        <p:txBody>
          <a:bodyPr wrap="square" rtlCol="0">
            <a:spAutoFit/>
          </a:bodyPr>
          <a:lstStyle/>
          <a:p>
            <a:pPr algn="ctr"/>
            <a:r>
              <a:rPr lang="en-US" sz="1400" dirty="0">
                <a:solidFill>
                  <a:schemeClr val="tx1">
                    <a:lumMod val="95000"/>
                  </a:schemeClr>
                </a:solidFill>
              </a:rPr>
              <a:t>No Room at the Inn  --  Peter Busch, Canary Islands, Spain</a:t>
            </a:r>
          </a:p>
        </p:txBody>
      </p:sp>
      <p:pic>
        <p:nvPicPr>
          <p:cNvPr id="39938" name="Picture 2" descr="Title: No Room at the Inn&#10;[Click for larger image view]"/>
          <p:cNvPicPr>
            <a:picLocks noChangeAspect="1" noChangeArrowheads="1"/>
          </p:cNvPicPr>
          <p:nvPr/>
        </p:nvPicPr>
        <p:blipFill>
          <a:blip r:embed="rId3" cstate="print">
            <a:lum bright="10000" contrast="40000"/>
          </a:blip>
          <a:srcRect/>
          <a:stretch>
            <a:fillRect/>
          </a:stretch>
        </p:blipFill>
        <p:spPr bwMode="auto">
          <a:xfrm>
            <a:off x="1524000" y="152400"/>
            <a:ext cx="9144000" cy="606933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524000"/>
            <a:ext cx="7467600" cy="3416320"/>
          </a:xfrm>
          <a:prstGeom prst="rect">
            <a:avLst/>
          </a:prstGeom>
        </p:spPr>
        <p:txBody>
          <a:bodyPr wrap="square">
            <a:spAutoFit/>
          </a:bodyPr>
          <a:lstStyle/>
          <a:p>
            <a:r>
              <a:rPr lang="en-US" sz="3600" dirty="0"/>
              <a:t>"Do not be afraid; for see--I am bringing you good news of great joy for all the people: to you is born this day in the city of David a Savior, who is the Messiah, the Lord.” </a:t>
            </a:r>
            <a:br>
              <a:rPr lang="en-US" sz="3600" dirty="0"/>
            </a:br>
            <a:endParaRPr lang="en-US" sz="3600" dirty="0">
              <a:cs typeface="Arial" pitchFamily="34" charset="0"/>
            </a:endParaRPr>
          </a:p>
        </p:txBody>
      </p:sp>
      <p:sp>
        <p:nvSpPr>
          <p:cNvPr id="3" name="Rectangle 2"/>
          <p:cNvSpPr/>
          <p:nvPr/>
        </p:nvSpPr>
        <p:spPr>
          <a:xfrm>
            <a:off x="6858000" y="4953001"/>
            <a:ext cx="2514600" cy="461665"/>
          </a:xfrm>
          <a:prstGeom prst="rect">
            <a:avLst/>
          </a:prstGeom>
        </p:spPr>
        <p:txBody>
          <a:bodyPr wrap="square">
            <a:spAutoFit/>
          </a:bodyPr>
          <a:lstStyle/>
          <a:p>
            <a:r>
              <a:rPr lang="en-US" sz="2400" dirty="0">
                <a:cs typeface="Arial" pitchFamily="34" charset="0"/>
              </a:rPr>
              <a:t>Luke </a:t>
            </a:r>
            <a:r>
              <a:rPr lang="en-US" sz="2400" dirty="0" err="1">
                <a:cs typeface="Arial" pitchFamily="34" charset="0"/>
              </a:rPr>
              <a:t>2:10b</a:t>
            </a:r>
            <a:r>
              <a:rPr lang="en-US" sz="2400" dirty="0">
                <a:cs typeface="Arial" pitchFamily="34" charset="0"/>
              </a:rPr>
              <a:t>, 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3800" y="5486400"/>
            <a:ext cx="2590800" cy="738664"/>
          </a:xfrm>
          <a:prstGeom prst="rect">
            <a:avLst/>
          </a:prstGeom>
          <a:noFill/>
        </p:spPr>
        <p:txBody>
          <a:bodyPr wrap="square" rtlCol="0">
            <a:spAutoFit/>
          </a:bodyPr>
          <a:lstStyle/>
          <a:p>
            <a:pPr algn="ctr"/>
            <a:r>
              <a:rPr lang="en-US" sz="1400" dirty="0">
                <a:solidFill>
                  <a:schemeClr val="tx1">
                    <a:lumMod val="95000"/>
                  </a:schemeClr>
                </a:solidFill>
              </a:rPr>
              <a:t>Annunciation to the Shepherds</a:t>
            </a:r>
          </a:p>
          <a:p>
            <a:pPr algn="ctr"/>
            <a:endParaRPr lang="en-US" sz="1400" dirty="0">
              <a:solidFill>
                <a:schemeClr val="tx1">
                  <a:lumMod val="95000"/>
                </a:schemeClr>
              </a:solidFill>
            </a:endParaRPr>
          </a:p>
          <a:p>
            <a:pPr algn="ctr"/>
            <a:r>
              <a:rPr lang="en-US" sz="1400" dirty="0">
                <a:solidFill>
                  <a:schemeClr val="tx1">
                    <a:lumMod val="95000"/>
                  </a:schemeClr>
                </a:solidFill>
              </a:rPr>
              <a:t>Heinrich </a:t>
            </a:r>
            <a:r>
              <a:rPr lang="en-US" sz="1400" dirty="0" err="1">
                <a:solidFill>
                  <a:schemeClr val="tx1">
                    <a:lumMod val="95000"/>
                  </a:schemeClr>
                </a:solidFill>
              </a:rPr>
              <a:t>Vogeler</a:t>
            </a:r>
            <a:endParaRPr lang="en-US" sz="1400" dirty="0">
              <a:solidFill>
                <a:schemeClr val="tx1">
                  <a:lumMod val="95000"/>
                </a:schemeClr>
              </a:solidFill>
            </a:endParaRPr>
          </a:p>
        </p:txBody>
      </p:sp>
      <p:pic>
        <p:nvPicPr>
          <p:cNvPr id="40962" name="Picture 2" descr="File:Heinrich Vogeler Verkündigung an die Hirten 1902.jpg"/>
          <p:cNvPicPr>
            <a:picLocks noChangeAspect="1" noChangeArrowheads="1"/>
          </p:cNvPicPr>
          <p:nvPr/>
        </p:nvPicPr>
        <p:blipFill>
          <a:blip r:embed="rId2" cstate="print">
            <a:lum bright="10000" contrast="20000"/>
          </a:blip>
          <a:srcRect/>
          <a:stretch>
            <a:fillRect/>
          </a:stretch>
        </p:blipFill>
        <p:spPr bwMode="auto">
          <a:xfrm>
            <a:off x="2119884" y="0"/>
            <a:ext cx="5500116"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676400"/>
            <a:ext cx="6019800" cy="2308324"/>
          </a:xfrm>
          <a:prstGeom prst="rect">
            <a:avLst/>
          </a:prstGeom>
        </p:spPr>
        <p:txBody>
          <a:bodyPr wrap="square">
            <a:spAutoFit/>
          </a:bodyPr>
          <a:lstStyle/>
          <a:p>
            <a:r>
              <a:rPr lang="en-US" sz="3600" dirty="0"/>
              <a:t>So they went with haste and found Mary and Joseph, and the child lying in the manger.</a:t>
            </a:r>
            <a:br>
              <a:rPr lang="en-US" sz="3600" dirty="0"/>
            </a:br>
            <a:endParaRPr lang="en-US" sz="3600" dirty="0">
              <a:cs typeface="Arial" pitchFamily="34" charset="0"/>
            </a:endParaRPr>
          </a:p>
        </p:txBody>
      </p:sp>
      <p:sp>
        <p:nvSpPr>
          <p:cNvPr id="3" name="Rectangle 2"/>
          <p:cNvSpPr/>
          <p:nvPr/>
        </p:nvSpPr>
        <p:spPr>
          <a:xfrm>
            <a:off x="6858000" y="4186536"/>
            <a:ext cx="2514600" cy="461665"/>
          </a:xfrm>
          <a:prstGeom prst="rect">
            <a:avLst/>
          </a:prstGeom>
        </p:spPr>
        <p:txBody>
          <a:bodyPr wrap="square">
            <a:spAutoFit/>
          </a:bodyPr>
          <a:lstStyle/>
          <a:p>
            <a:r>
              <a:rPr lang="en-US" sz="2400" dirty="0">
                <a:cs typeface="Arial" pitchFamily="34" charset="0"/>
              </a:rPr>
              <a:t>Luke 2:16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24600"/>
            <a:ext cx="8686800" cy="307777"/>
          </a:xfrm>
          <a:prstGeom prst="rect">
            <a:avLst/>
          </a:prstGeom>
          <a:noFill/>
        </p:spPr>
        <p:txBody>
          <a:bodyPr wrap="square" rtlCol="0">
            <a:spAutoFit/>
          </a:bodyPr>
          <a:lstStyle/>
          <a:p>
            <a:pPr algn="ctr"/>
            <a:r>
              <a:rPr lang="en-US" sz="1400" dirty="0">
                <a:solidFill>
                  <a:schemeClr val="tx1">
                    <a:lumMod val="95000"/>
                  </a:schemeClr>
                </a:solidFill>
              </a:rPr>
              <a:t>Birth of Jesus with the Shepherds  --  JESUS </a:t>
            </a:r>
            <a:r>
              <a:rPr lang="en-US" sz="1400" dirty="0" err="1">
                <a:solidFill>
                  <a:schemeClr val="tx1">
                    <a:lumMod val="95000"/>
                  </a:schemeClr>
                </a:solidFill>
              </a:rPr>
              <a:t>MAFA</a:t>
            </a:r>
            <a:r>
              <a:rPr lang="en-US" sz="1400" dirty="0">
                <a:solidFill>
                  <a:schemeClr val="tx1">
                    <a:lumMod val="95000"/>
                  </a:schemeClr>
                </a:solidFill>
              </a:rPr>
              <a:t>, Cameroon</a:t>
            </a:r>
          </a:p>
        </p:txBody>
      </p:sp>
      <p:pic>
        <p:nvPicPr>
          <p:cNvPr id="3074" name="Picture 2" descr="Title: The birth of Jesus with shepherds&#10;[Click for larger image view]"/>
          <p:cNvPicPr>
            <a:picLocks noChangeAspect="1" noChangeArrowheads="1"/>
          </p:cNvPicPr>
          <p:nvPr/>
        </p:nvPicPr>
        <p:blipFill>
          <a:blip r:embed="rId2" cstate="print">
            <a:lum contrast="10000"/>
          </a:blip>
          <a:srcRect/>
          <a:stretch>
            <a:fillRect/>
          </a:stretch>
        </p:blipFill>
        <p:spPr bwMode="auto">
          <a:xfrm>
            <a:off x="1510922" y="0"/>
            <a:ext cx="9157079" cy="6096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839200" cy="6248400"/>
          </a:xfrm>
          <a:ln>
            <a:noFill/>
          </a:ln>
        </p:spPr>
        <p:txBody>
          <a:bodyPr>
            <a:noAutofit/>
          </a:bodyPr>
          <a:lstStyle/>
          <a:p>
            <a:pPr marL="0" indent="0">
              <a:buNone/>
            </a:pPr>
            <a:r>
              <a:rPr lang="en-US" sz="1600" dirty="0"/>
              <a:t>New Revised Standard Version Bible, copyright 1989, Division of Christian Education of the National Council of the Churches of Christ in the United States of America. Used by permission. All rights reserved.</a:t>
            </a:r>
          </a:p>
          <a:p>
            <a:pPr marL="0" indent="0">
              <a:buNone/>
            </a:pPr>
            <a:endParaRPr lang="en-US" sz="1600" dirty="0"/>
          </a:p>
          <a:p>
            <a:pPr marL="0" indent="0">
              <a:buNone/>
            </a:pPr>
            <a:r>
              <a:rPr lang="en-US" sz="1600" dirty="0"/>
              <a:t>http://</a:t>
            </a:r>
            <a:r>
              <a:rPr lang="en-US" sz="1600" dirty="0" err="1"/>
              <a:t>commons.wikimedia.org</a:t>
            </a:r>
            <a:r>
              <a:rPr lang="en-US" sz="1600" dirty="0"/>
              <a:t>/wiki/</a:t>
            </a:r>
            <a:r>
              <a:rPr lang="en-US" sz="1600" dirty="0" err="1"/>
              <a:t>File:Study-for-Mural_Douglas.jpg</a:t>
            </a:r>
            <a:endParaRPr lang="en-US" sz="1600" dirty="0">
              <a:hlinkClick r:id="rId2"/>
            </a:endParaRPr>
          </a:p>
          <a:p>
            <a:pPr marL="0" indent="0">
              <a:buNone/>
            </a:pPr>
            <a:r>
              <a:rPr lang="en-US" sz="1600" dirty="0"/>
              <a:t>https://kellylatimoreicons.com/contact/</a:t>
            </a:r>
          </a:p>
          <a:p>
            <a:pPr marL="0" indent="0">
              <a:buNone/>
            </a:pPr>
            <a:r>
              <a:rPr lang="en-US" sz="1600" dirty="0"/>
              <a:t>http://diglib.library.vanderbilt.edu/act-imagelink.pl?RC=48380</a:t>
            </a:r>
          </a:p>
          <a:p>
            <a:pPr marL="0" indent="0">
              <a:buNone/>
            </a:pPr>
            <a:r>
              <a:rPr lang="en-US" sz="1600" dirty="0"/>
              <a:t>https://commons.wikimedia.org/wiki/File:Lorenzetti_Amb._good_government_det..jpg</a:t>
            </a:r>
          </a:p>
          <a:p>
            <a:pPr marL="0" indent="0">
              <a:buNone/>
            </a:pPr>
            <a:r>
              <a:rPr lang="en-US" sz="1600" dirty="0"/>
              <a:t>annettefortt.com</a:t>
            </a:r>
          </a:p>
          <a:p>
            <a:pPr marL="0" indent="0">
              <a:buNone/>
            </a:pPr>
            <a:r>
              <a:rPr lang="en-US" sz="1600" dirty="0"/>
              <a:t>https://commons.wikimedia.org/wiki/File:Edinburgh_NGS_Frederic_Church_Niagara_American_side.JPG</a:t>
            </a:r>
          </a:p>
          <a:p>
            <a:pPr marL="0" indent="0">
              <a:buNone/>
            </a:pPr>
            <a:r>
              <a:rPr lang="en-US" sz="1600" dirty="0"/>
              <a:t>https://commons.wikimedia.org/wiki/File:Fra_Filippo_Lippi_-_The_Adoration_in_the_Forest_-_Google_Art_Project.jpg</a:t>
            </a:r>
          </a:p>
          <a:p>
            <a:pPr marL="0" indent="0">
              <a:buNone/>
            </a:pPr>
            <a:r>
              <a:rPr lang="en-US" sz="1600" dirty="0"/>
              <a:t>https://commons.wikimedia.org/wiki/File:Albrecht_D%C3%BCrer_-_Sol_Iustitiae_(Sun_of_Righteousness)_(NGA_1943.3.3484).jpg</a:t>
            </a:r>
          </a:p>
          <a:p>
            <a:pPr marL="0" indent="0">
              <a:buNone/>
            </a:pPr>
            <a:r>
              <a:rPr lang="en-US" sz="1600" dirty="0"/>
              <a:t>http://www.flickr.com/photos/wallyg/3972632149/</a:t>
            </a:r>
          </a:p>
          <a:p>
            <a:pPr marL="0" indent="0">
              <a:buNone/>
            </a:pPr>
            <a:r>
              <a:rPr lang="en-US" sz="1600" dirty="0"/>
              <a:t>http://www.flickr.com/photos/mercywatch/2095491207/</a:t>
            </a:r>
          </a:p>
          <a:p>
            <a:pPr marL="0" indent="0">
              <a:buNone/>
            </a:pPr>
            <a:r>
              <a:rPr lang="en-US" sz="1600" dirty="0"/>
              <a:t>https://commons.wikimedia.org/wiki/File:Heinrich_Vogeler_Verk%C3%BCndigung_an_die_Hirten_1902.jpg</a:t>
            </a:r>
          </a:p>
          <a:p>
            <a:pPr marL="0" indent="0">
              <a:buNone/>
            </a:pPr>
            <a:r>
              <a:rPr lang="en-US" sz="1600" dirty="0"/>
              <a:t>http://diglib.library.vanderbilt.edu/act-imagelink.pl?RC=48387</a:t>
            </a:r>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48800" y="4876800"/>
            <a:ext cx="1097280" cy="1600438"/>
          </a:xfrm>
          <a:prstGeom prst="rect">
            <a:avLst/>
          </a:prstGeom>
          <a:noFill/>
        </p:spPr>
        <p:txBody>
          <a:bodyPr wrap="square" rtlCol="0">
            <a:spAutoFit/>
          </a:bodyPr>
          <a:lstStyle/>
          <a:p>
            <a:pPr algn="ctr"/>
            <a:r>
              <a:rPr lang="en-US" sz="1400" dirty="0">
                <a:solidFill>
                  <a:schemeClr val="tx1">
                    <a:lumMod val="95000"/>
                  </a:schemeClr>
                </a:solidFill>
              </a:rPr>
              <a:t>Churinga – </a:t>
            </a:r>
          </a:p>
          <a:p>
            <a:pPr algn="ctr"/>
            <a:r>
              <a:rPr lang="en-US" sz="1400" dirty="0">
                <a:solidFill>
                  <a:schemeClr val="tx1">
                    <a:lumMod val="95000"/>
                  </a:schemeClr>
                </a:solidFill>
              </a:rPr>
              <a:t>Pure Light, Glory of God</a:t>
            </a:r>
          </a:p>
          <a:p>
            <a:pPr algn="ctr"/>
            <a:endParaRPr lang="en-US" sz="1400" dirty="0">
              <a:solidFill>
                <a:schemeClr val="tx1">
                  <a:lumMod val="95000"/>
                </a:schemeClr>
              </a:solidFill>
            </a:endParaRPr>
          </a:p>
          <a:p>
            <a:pPr algn="ctr"/>
            <a:r>
              <a:rPr lang="en-US" sz="1400" dirty="0">
                <a:solidFill>
                  <a:schemeClr val="tx1">
                    <a:lumMod val="95000"/>
                  </a:schemeClr>
                </a:solidFill>
              </a:rPr>
              <a:t>Frank Wesley</a:t>
            </a:r>
          </a:p>
        </p:txBody>
      </p:sp>
      <p:pic>
        <p:nvPicPr>
          <p:cNvPr id="4" name="Picture 3">
            <a:extLst>
              <a:ext uri="{FF2B5EF4-FFF2-40B4-BE49-F238E27FC236}">
                <a16:creationId xmlns:a16="http://schemas.microsoft.com/office/drawing/2014/main" id="{1D967B1A-3138-94E3-0499-7154BA8C7B2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2904849" y="0"/>
            <a:ext cx="6382301"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752600"/>
            <a:ext cx="6934200" cy="1754326"/>
          </a:xfrm>
          <a:prstGeom prst="rect">
            <a:avLst/>
          </a:prstGeom>
        </p:spPr>
        <p:txBody>
          <a:bodyPr wrap="square">
            <a:spAutoFit/>
          </a:bodyPr>
          <a:lstStyle/>
          <a:p>
            <a:r>
              <a:rPr lang="en-US" sz="3600" dirty="0"/>
              <a:t>For a child has been born for us, a son given to us; authority rests upon his shoulders.</a:t>
            </a:r>
            <a:endParaRPr lang="en-US" sz="3600" dirty="0">
              <a:cs typeface="Arial" pitchFamily="34" charset="0"/>
            </a:endParaRPr>
          </a:p>
        </p:txBody>
      </p:sp>
      <p:sp>
        <p:nvSpPr>
          <p:cNvPr id="3" name="Rectangle 2"/>
          <p:cNvSpPr/>
          <p:nvPr/>
        </p:nvSpPr>
        <p:spPr>
          <a:xfrm>
            <a:off x="6858000" y="4114802"/>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9:6a</a:t>
            </a:r>
            <a:endParaRPr lang="en-US" sz="2400" dirty="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6088" y="6443246"/>
            <a:ext cx="8759825" cy="307777"/>
          </a:xfrm>
          <a:prstGeom prst="rect">
            <a:avLst/>
          </a:prstGeom>
          <a:noFill/>
        </p:spPr>
        <p:txBody>
          <a:bodyPr wrap="square" rtlCol="0">
            <a:spAutoFit/>
          </a:bodyPr>
          <a:lstStyle/>
          <a:p>
            <a:pPr algn="ctr"/>
            <a:r>
              <a:rPr lang="en-US" sz="1400" dirty="0">
                <a:solidFill>
                  <a:schemeClr val="tx1">
                    <a:lumMod val="95000"/>
                  </a:schemeClr>
                </a:solidFill>
              </a:rPr>
              <a:t>Presentation of the Christ Child  --  Kelly Latimore, Longview, TX</a:t>
            </a:r>
          </a:p>
        </p:txBody>
      </p:sp>
      <p:pic>
        <p:nvPicPr>
          <p:cNvPr id="2" name="Picture 1">
            <a:extLst>
              <a:ext uri="{FF2B5EF4-FFF2-40B4-BE49-F238E27FC236}">
                <a16:creationId xmlns:a16="http://schemas.microsoft.com/office/drawing/2014/main" id="{18F8A15E-39BC-40A1-9648-CC7322BEE91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
                    </a14:imgEffect>
                  </a14:imgLayer>
                </a14:imgProps>
              </a:ext>
            </a:extLst>
          </a:blip>
          <a:stretch>
            <a:fillRect/>
          </a:stretch>
        </p:blipFill>
        <p:spPr>
          <a:xfrm>
            <a:off x="1981201" y="4192"/>
            <a:ext cx="8275495" cy="63204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750874"/>
            <a:ext cx="7467600" cy="1754326"/>
          </a:xfrm>
          <a:prstGeom prst="rect">
            <a:avLst/>
          </a:prstGeom>
        </p:spPr>
        <p:txBody>
          <a:bodyPr wrap="square">
            <a:spAutoFit/>
          </a:bodyPr>
          <a:lstStyle/>
          <a:p>
            <a:r>
              <a:rPr lang="en-US" sz="3600" dirty="0"/>
              <a:t>and he is named Wonderful Counselor, Mighty God, Everlasting Father, Prince of Peace.</a:t>
            </a:r>
            <a:endParaRPr lang="en-US" sz="3600" dirty="0">
              <a:cs typeface="Arial" pitchFamily="34" charset="0"/>
            </a:endParaRPr>
          </a:p>
        </p:txBody>
      </p:sp>
      <p:sp>
        <p:nvSpPr>
          <p:cNvPr id="3" name="Rectangle 2"/>
          <p:cNvSpPr/>
          <p:nvPr/>
        </p:nvSpPr>
        <p:spPr>
          <a:xfrm>
            <a:off x="6858000" y="4114802"/>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9:6a</a:t>
            </a:r>
            <a:endParaRPr lang="en-US" sz="2400" dirty="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62800" y="5638800"/>
            <a:ext cx="3505200" cy="954107"/>
          </a:xfrm>
          <a:prstGeom prst="rect">
            <a:avLst/>
          </a:prstGeom>
          <a:noFill/>
        </p:spPr>
        <p:txBody>
          <a:bodyPr wrap="square" rtlCol="0">
            <a:spAutoFit/>
          </a:bodyPr>
          <a:lstStyle/>
          <a:p>
            <a:pPr algn="ctr"/>
            <a:r>
              <a:rPr lang="en-US" sz="1400" dirty="0">
                <a:solidFill>
                  <a:schemeClr val="tx1">
                    <a:lumMod val="95000"/>
                  </a:schemeClr>
                </a:solidFill>
              </a:rPr>
              <a:t>Madonna and Child</a:t>
            </a:r>
          </a:p>
          <a:p>
            <a:pPr algn="ctr"/>
            <a:endParaRPr lang="en-US" sz="1400" dirty="0">
              <a:solidFill>
                <a:schemeClr val="tx1">
                  <a:lumMod val="95000"/>
                </a:schemeClr>
              </a:solidFill>
            </a:endParaRPr>
          </a:p>
          <a:p>
            <a:pPr algn="ctr"/>
            <a:r>
              <a:rPr lang="en-US" sz="1400" dirty="0">
                <a:solidFill>
                  <a:schemeClr val="tx1">
                    <a:lumMod val="95000"/>
                  </a:schemeClr>
                </a:solidFill>
              </a:rPr>
              <a:t>JESUS MAFA</a:t>
            </a:r>
          </a:p>
          <a:p>
            <a:pPr algn="ctr"/>
            <a:r>
              <a:rPr lang="en-US" sz="1400" dirty="0">
                <a:solidFill>
                  <a:schemeClr val="tx1">
                    <a:lumMod val="95000"/>
                  </a:schemeClr>
                </a:solidFill>
              </a:rPr>
              <a:t> Cameroon</a:t>
            </a:r>
          </a:p>
        </p:txBody>
      </p:sp>
      <p:pic>
        <p:nvPicPr>
          <p:cNvPr id="32770" name="Picture 2" descr="Title: Virgin and Child&#10;[Click for larg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Lst>
          </a:blip>
          <a:srcRect/>
          <a:stretch>
            <a:fillRect/>
          </a:stretch>
        </p:blipFill>
        <p:spPr bwMode="auto">
          <a:xfrm>
            <a:off x="3148094" y="38100"/>
            <a:ext cx="4471906" cy="68199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750874"/>
            <a:ext cx="7467600" cy="2308324"/>
          </a:xfrm>
          <a:prstGeom prst="rect">
            <a:avLst/>
          </a:prstGeom>
        </p:spPr>
        <p:txBody>
          <a:bodyPr wrap="square">
            <a:spAutoFit/>
          </a:bodyPr>
          <a:lstStyle/>
          <a:p>
            <a:r>
              <a:rPr lang="en-US" sz="3600" dirty="0"/>
              <a:t>…there shall be endless peace for the throne of David and his kingdom. He will establish and uphold it with justice…</a:t>
            </a:r>
            <a:endParaRPr lang="en-US" sz="3600" dirty="0">
              <a:cs typeface="Arial" pitchFamily="34" charset="0"/>
            </a:endParaRPr>
          </a:p>
        </p:txBody>
      </p:sp>
      <p:sp>
        <p:nvSpPr>
          <p:cNvPr id="3" name="Rectangle 2"/>
          <p:cNvSpPr/>
          <p:nvPr/>
        </p:nvSpPr>
        <p:spPr>
          <a:xfrm>
            <a:off x="6858000" y="4114802"/>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9:7b</a:t>
            </a:r>
            <a:endParaRPr lang="en-US" sz="2400" dirty="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48800" y="4800600"/>
            <a:ext cx="1398181" cy="1600438"/>
          </a:xfrm>
          <a:prstGeom prst="rect">
            <a:avLst/>
          </a:prstGeom>
          <a:noFill/>
        </p:spPr>
        <p:txBody>
          <a:bodyPr wrap="square" rtlCol="0">
            <a:spAutoFit/>
          </a:bodyPr>
          <a:lstStyle/>
          <a:p>
            <a:pPr algn="ctr"/>
            <a:r>
              <a:rPr lang="en-US" sz="1400" dirty="0">
                <a:solidFill>
                  <a:schemeClr val="tx1">
                    <a:lumMod val="95000"/>
                  </a:schemeClr>
                </a:solidFill>
              </a:rPr>
              <a:t>Good Government</a:t>
            </a:r>
          </a:p>
          <a:p>
            <a:pPr algn="ctr"/>
            <a:endParaRPr lang="en-US" sz="1400" dirty="0">
              <a:solidFill>
                <a:schemeClr val="tx1">
                  <a:lumMod val="95000"/>
                </a:schemeClr>
              </a:solidFill>
            </a:endParaRPr>
          </a:p>
          <a:p>
            <a:pPr algn="ctr"/>
            <a:r>
              <a:rPr lang="en-US" sz="1400" dirty="0" err="1">
                <a:solidFill>
                  <a:schemeClr val="tx1">
                    <a:lumMod val="95000"/>
                  </a:schemeClr>
                </a:solidFill>
              </a:rPr>
              <a:t>Ambrogio</a:t>
            </a:r>
            <a:r>
              <a:rPr lang="en-US" sz="1400" dirty="0">
                <a:solidFill>
                  <a:schemeClr val="tx1">
                    <a:lumMod val="95000"/>
                  </a:schemeClr>
                </a:solidFill>
              </a:rPr>
              <a:t> Lorenzetti</a:t>
            </a:r>
          </a:p>
          <a:p>
            <a:pPr algn="ctr"/>
            <a:r>
              <a:rPr lang="en-US" sz="1400" dirty="0">
                <a:solidFill>
                  <a:schemeClr val="tx1">
                    <a:lumMod val="95000"/>
                  </a:schemeClr>
                </a:solidFill>
              </a:rPr>
              <a:t>Palazzo </a:t>
            </a:r>
            <a:r>
              <a:rPr lang="en-US" sz="1400" dirty="0" err="1">
                <a:solidFill>
                  <a:schemeClr val="tx1">
                    <a:lumMod val="95000"/>
                  </a:schemeClr>
                </a:solidFill>
              </a:rPr>
              <a:t>Pubblico</a:t>
            </a:r>
            <a:endParaRPr lang="en-US" sz="1400" dirty="0">
              <a:solidFill>
                <a:schemeClr val="tx1">
                  <a:lumMod val="95000"/>
                </a:schemeClr>
              </a:solidFill>
            </a:endParaRPr>
          </a:p>
          <a:p>
            <a:pPr algn="ctr"/>
            <a:r>
              <a:rPr lang="en-US" sz="1400" dirty="0">
                <a:solidFill>
                  <a:schemeClr val="tx1">
                    <a:lumMod val="95000"/>
                  </a:schemeClr>
                </a:solidFill>
              </a:rPr>
              <a:t>Siena</a:t>
            </a:r>
          </a:p>
        </p:txBody>
      </p:sp>
      <p:pic>
        <p:nvPicPr>
          <p:cNvPr id="33794" name="Picture 2" descr="https://upload.wikimedia.org/wikipedia/commons/2/2e/Lorenzetti_Amb._good_government_det..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12000" contrast="10000"/>
                    </a14:imgEffect>
                  </a14:imgLayer>
                </a14:imgProps>
              </a:ext>
              <a:ext uri="{28A0092B-C50C-407E-A947-70E740481C1C}">
                <a14:useLocalDpi xmlns:a14="http://schemas.microsoft.com/office/drawing/2010/main"/>
              </a:ext>
            </a:extLst>
          </a:blip>
          <a:srcRect/>
          <a:stretch>
            <a:fillRect/>
          </a:stretch>
        </p:blipFill>
        <p:spPr bwMode="auto">
          <a:xfrm>
            <a:off x="1524000" y="228600"/>
            <a:ext cx="7772400" cy="6400800"/>
          </a:xfrm>
          <a:prstGeom prst="rect">
            <a:avLst/>
          </a:prstGeom>
          <a:noFill/>
        </p:spPr>
      </p:pic>
    </p:spTree>
  </p:cSld>
  <p:clrMapOvr>
    <a:masterClrMapping/>
  </p:clrMapOvr>
</p:sld>
</file>

<file path=ppt/theme/theme1.xml><?xml version="1.0" encoding="utf-8"?>
<a:theme xmlns:a="http://schemas.openxmlformats.org/drawingml/2006/main" name="Fourth Sunday of Advent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Fourth Sunday of Advent Year A</Template>
  <TotalTime>3027</TotalTime>
  <Words>765</Words>
  <Application>Microsoft Office PowerPoint</Application>
  <PresentationFormat>Widescreen</PresentationFormat>
  <Paragraphs>82</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Fourth Sunday of Advent Year A</vt:lpstr>
      <vt:lpstr>Nativity of the Lord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Sunday of Advent</dc:title>
  <dc:creator>Anne</dc:creator>
  <cp:lastModifiedBy>Anne Richardson</cp:lastModifiedBy>
  <cp:revision>107</cp:revision>
  <dcterms:created xsi:type="dcterms:W3CDTF">2016-07-31T14:37:47Z</dcterms:created>
  <dcterms:modified xsi:type="dcterms:W3CDTF">2022-09-11T21:24:10Z</dcterms:modified>
</cp:coreProperties>
</file>