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2"/>
  </p:notesMasterIdLst>
  <p:sldIdLst>
    <p:sldId id="256" r:id="rId2"/>
    <p:sldId id="282" r:id="rId3"/>
    <p:sldId id="382" r:id="rId4"/>
    <p:sldId id="383" r:id="rId5"/>
    <p:sldId id="384" r:id="rId6"/>
    <p:sldId id="385" r:id="rId7"/>
    <p:sldId id="386" r:id="rId8"/>
    <p:sldId id="387" r:id="rId9"/>
    <p:sldId id="388" r:id="rId10"/>
    <p:sldId id="391" r:id="rId11"/>
    <p:sldId id="392" r:id="rId12"/>
    <p:sldId id="393" r:id="rId13"/>
    <p:sldId id="396" r:id="rId14"/>
    <p:sldId id="397" r:id="rId15"/>
    <p:sldId id="402" r:id="rId16"/>
    <p:sldId id="403" r:id="rId17"/>
    <p:sldId id="404" r:id="rId18"/>
    <p:sldId id="405" r:id="rId19"/>
    <p:sldId id="398" r:id="rId20"/>
    <p:sldId id="406" r:id="rId21"/>
    <p:sldId id="417" r:id="rId22"/>
    <p:sldId id="407" r:id="rId23"/>
    <p:sldId id="418" r:id="rId24"/>
    <p:sldId id="409" r:id="rId25"/>
    <p:sldId id="410" r:id="rId26"/>
    <p:sldId id="421" r:id="rId27"/>
    <p:sldId id="422" r:id="rId28"/>
    <p:sldId id="411" r:id="rId29"/>
    <p:sldId id="419" r:id="rId30"/>
    <p:sldId id="29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201" autoAdjust="0"/>
    <p:restoredTop sz="94354" autoAdjust="0"/>
  </p:normalViewPr>
  <p:slideViewPr>
    <p:cSldViewPr>
      <p:cViewPr varScale="1">
        <p:scale>
          <a:sx n="51" d="100"/>
          <a:sy n="51" d="100"/>
        </p:scale>
        <p:origin x="67" y="504"/>
      </p:cViewPr>
      <p:guideLst>
        <p:guide orient="horz" pos="2160"/>
        <p:guide pos="3840"/>
      </p:guideLst>
    </p:cSldViewPr>
  </p:slideViewPr>
  <p:outlineViewPr>
    <p:cViewPr>
      <p:scale>
        <a:sx n="33" d="100"/>
        <a:sy n="33" d="100"/>
      </p:scale>
      <p:origin x="0" y="-2728"/>
    </p:cViewPr>
  </p:outlineViewPr>
  <p:notesTextViewPr>
    <p:cViewPr>
      <p:scale>
        <a:sx n="100" d="100"/>
        <a:sy n="100" d="100"/>
      </p:scale>
      <p:origin x="0" y="0"/>
    </p:cViewPr>
  </p:notesTextViewPr>
  <p:sorterViewPr>
    <p:cViewPr>
      <p:scale>
        <a:sx n="90" d="100"/>
        <a:sy n="90" d="100"/>
      </p:scale>
      <p:origin x="0" y="-63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9/17/2022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221417-9C38-480C-A012-705512C668E9}" type="slidenum">
              <a:rPr lang="en-US" smtClean="0"/>
              <a:pPr/>
              <a:t>9</a:t>
            </a:fld>
            <a:endParaRPr lang="en-US"/>
          </a:p>
        </p:txBody>
      </p:sp>
    </p:spTree>
    <p:extLst>
      <p:ext uri="{BB962C8B-B14F-4D97-AF65-F5344CB8AC3E}">
        <p14:creationId xmlns:p14="http://schemas.microsoft.com/office/powerpoint/2010/main" val="1649741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9/17/2022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9/17/2022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9/17/2022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9/17/2022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9/17/2022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9/17/2022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9/17/2022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9/17/2022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9/17/2022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447801"/>
            <a:ext cx="8458200" cy="1470025"/>
          </a:xfrm>
        </p:spPr>
        <p:txBody>
          <a:bodyPr>
            <a:noAutofit/>
          </a:bodyPr>
          <a:lstStyle/>
          <a:p>
            <a:r>
              <a:rPr lang="en-US" sz="9600" dirty="0"/>
              <a:t>Liturgy of the Passion</a:t>
            </a:r>
          </a:p>
        </p:txBody>
      </p:sp>
      <p:sp>
        <p:nvSpPr>
          <p:cNvPr id="3" name="Subtitle 2"/>
          <p:cNvSpPr>
            <a:spLocks noGrp="1"/>
          </p:cNvSpPr>
          <p:nvPr>
            <p:ph type="subTitle" idx="1"/>
          </p:nvPr>
        </p:nvSpPr>
        <p:spPr>
          <a:xfrm>
            <a:off x="2895600" y="38862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1905000" y="4724401"/>
            <a:ext cx="6781800" cy="2246769"/>
          </a:xfrm>
          <a:prstGeom prst="rect">
            <a:avLst/>
          </a:prstGeom>
        </p:spPr>
        <p:txBody>
          <a:bodyPr wrap="square">
            <a:spAutoFit/>
          </a:bodyPr>
          <a:lstStyle/>
          <a:p>
            <a:r>
              <a:rPr lang="en-US" sz="2800" dirty="0"/>
              <a:t>Isaiah 50:4-</a:t>
            </a:r>
            <a:r>
              <a:rPr lang="en-US" sz="2800" dirty="0" err="1"/>
              <a:t>9a</a:t>
            </a:r>
            <a:endParaRPr lang="en-US" sz="2800" dirty="0"/>
          </a:p>
          <a:p>
            <a:r>
              <a:rPr lang="en-US" sz="2800" dirty="0"/>
              <a:t>Psalm 31:9-16</a:t>
            </a:r>
          </a:p>
          <a:p>
            <a:r>
              <a:rPr lang="en-US" sz="2800" dirty="0"/>
              <a:t>Philippians 2:5-11  </a:t>
            </a:r>
          </a:p>
          <a:p>
            <a:r>
              <a:rPr lang="en-US" sz="2800" dirty="0"/>
              <a:t>Matthew 26:14-27:66 or Matthew 27:11-54 </a:t>
            </a:r>
            <a:r>
              <a:rPr lang="fi-FI" sz="2800" dirty="0"/>
              <a:t>	</a:t>
            </a:r>
          </a:p>
          <a:p>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"Friend, do what you are here to do." Then they came and laid hands on Jesus and arrested him.</a:t>
            </a:r>
            <a:endParaRPr lang="en-US" sz="3600" dirty="0">
              <a:cs typeface="Arial" pitchFamily="34" charset="0"/>
            </a:endParaRPr>
          </a:p>
        </p:txBody>
      </p:sp>
      <p:sp>
        <p:nvSpPr>
          <p:cNvPr id="5" name="TextBox 4"/>
          <p:cNvSpPr txBox="1"/>
          <p:nvPr/>
        </p:nvSpPr>
        <p:spPr>
          <a:xfrm>
            <a:off x="5943600" y="4419601"/>
            <a:ext cx="3352800" cy="461665"/>
          </a:xfrm>
          <a:prstGeom prst="rect">
            <a:avLst/>
          </a:prstGeom>
          <a:noFill/>
        </p:spPr>
        <p:txBody>
          <a:bodyPr wrap="square" rtlCol="0">
            <a:spAutoFit/>
          </a:bodyPr>
          <a:lstStyle/>
          <a:p>
            <a:pPr algn="ctr"/>
            <a:r>
              <a:rPr lang="en-US" sz="2400" dirty="0">
                <a:solidFill>
                  <a:schemeClr val="tx1">
                    <a:lumMod val="95000"/>
                  </a:schemeClr>
                </a:solidFill>
              </a:rPr>
              <a:t>Matthew </a:t>
            </a:r>
            <a:r>
              <a:rPr lang="en-US" sz="2400" dirty="0" err="1">
                <a:solidFill>
                  <a:schemeClr val="tx1">
                    <a:lumMod val="95000"/>
                  </a:schemeClr>
                </a:solidFill>
              </a:rPr>
              <a:t>26:50bc</a:t>
            </a:r>
            <a:endParaRPr lang="en-US" sz="2400" dirty="0">
              <a:solidFill>
                <a:schemeClr val="tx1">
                  <a:lumMod val="95000"/>
                </a:schemeClr>
              </a:solidFill>
            </a:endParaRP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248400"/>
            <a:ext cx="8763000" cy="338554"/>
          </a:xfrm>
          <a:prstGeom prst="rect">
            <a:avLst/>
          </a:prstGeom>
          <a:noFill/>
        </p:spPr>
        <p:txBody>
          <a:bodyPr wrap="square" rtlCol="0">
            <a:spAutoFit/>
          </a:bodyPr>
          <a:lstStyle/>
          <a:p>
            <a:pPr algn="ctr"/>
            <a:r>
              <a:rPr lang="en-US" sz="1600" dirty="0">
                <a:solidFill>
                  <a:schemeClr val="tx1">
                    <a:lumMod val="95000"/>
                  </a:schemeClr>
                </a:solidFill>
              </a:rPr>
              <a:t>Kiss of Judas  --  JESUS </a:t>
            </a:r>
            <a:r>
              <a:rPr lang="en-US" sz="1600" dirty="0" err="1">
                <a:solidFill>
                  <a:schemeClr val="tx1">
                    <a:lumMod val="95000"/>
                  </a:schemeClr>
                </a:solidFill>
              </a:rPr>
              <a:t>MAFA</a:t>
            </a:r>
            <a:r>
              <a:rPr lang="en-US" sz="1600" dirty="0">
                <a:solidFill>
                  <a:schemeClr val="tx1">
                    <a:lumMod val="95000"/>
                  </a:schemeClr>
                </a:solidFill>
              </a:rPr>
              <a:t>, Cameroon</a:t>
            </a:r>
          </a:p>
        </p:txBody>
      </p:sp>
      <p:pic>
        <p:nvPicPr>
          <p:cNvPr id="2" name="Picture 1"/>
          <p:cNvPicPr>
            <a:picLocks noChangeAspect="1"/>
          </p:cNvPicPr>
          <p:nvPr/>
        </p:nvPicPr>
        <p:blipFill>
          <a:blip r:embed="rId2"/>
          <a:stretch>
            <a:fillRect/>
          </a:stretch>
        </p:blipFill>
        <p:spPr>
          <a:xfrm>
            <a:off x="1755864" y="228601"/>
            <a:ext cx="8759736" cy="5843995"/>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447800"/>
            <a:ext cx="7467600" cy="2862322"/>
          </a:xfrm>
          <a:prstGeom prst="rect">
            <a:avLst/>
          </a:prstGeom>
        </p:spPr>
        <p:txBody>
          <a:bodyPr wrap="square">
            <a:spAutoFit/>
          </a:bodyPr>
          <a:lstStyle/>
          <a:p>
            <a:r>
              <a:rPr lang="en-US" sz="3600" dirty="0"/>
              <a:t>Then the high priest said to him, “I put you under oath before the living God, tell us if you are the Messiah, the Son of God.“  Jesus said to him, "You have said so.</a:t>
            </a:r>
            <a:endParaRPr lang="en-US" sz="24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a:t>
            </a:r>
            <a:r>
              <a:rPr lang="en-US" sz="2400" dirty="0" err="1">
                <a:solidFill>
                  <a:schemeClr val="tx1">
                    <a:lumMod val="95000"/>
                  </a:schemeClr>
                </a:solidFill>
              </a:rPr>
              <a:t>26:63bc</a:t>
            </a:r>
            <a:r>
              <a:rPr lang="en-US" sz="2400" dirty="0">
                <a:solidFill>
                  <a:schemeClr val="tx1">
                    <a:lumMod val="95000"/>
                  </a:schemeClr>
                </a:solidFill>
              </a:rPr>
              <a:t>, </a:t>
            </a:r>
            <a:r>
              <a:rPr lang="en-US" sz="2400" dirty="0" err="1">
                <a:solidFill>
                  <a:schemeClr val="tx1">
                    <a:lumMod val="95000"/>
                  </a:schemeClr>
                </a:solidFill>
              </a:rPr>
              <a:t>64a</a:t>
            </a:r>
            <a:endParaRPr lang="en-US" sz="2400" dirty="0">
              <a:solidFill>
                <a:schemeClr val="tx1">
                  <a:lumMod val="95000"/>
                </a:schemeClr>
              </a:solidFill>
            </a:endParaRP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248400"/>
            <a:ext cx="8763000" cy="338554"/>
          </a:xfrm>
          <a:prstGeom prst="rect">
            <a:avLst/>
          </a:prstGeom>
          <a:noFill/>
        </p:spPr>
        <p:txBody>
          <a:bodyPr wrap="square" rtlCol="0">
            <a:spAutoFit/>
          </a:bodyPr>
          <a:lstStyle/>
          <a:p>
            <a:pPr algn="ctr"/>
            <a:r>
              <a:rPr lang="en-US" sz="1600" dirty="0">
                <a:solidFill>
                  <a:schemeClr val="tx1">
                    <a:lumMod val="95000"/>
                  </a:schemeClr>
                </a:solidFill>
              </a:rPr>
              <a:t>The Sanhedrin Examine Jesus  --  </a:t>
            </a:r>
            <a:r>
              <a:rPr lang="en-US" sz="1600" dirty="0" err="1"/>
              <a:t>Sanctuario</a:t>
            </a:r>
            <a:r>
              <a:rPr lang="en-US" sz="1600" dirty="0"/>
              <a:t> di Lourdes </a:t>
            </a:r>
            <a:r>
              <a:rPr lang="en-US" sz="1600" dirty="0" err="1"/>
              <a:t>Nevegal</a:t>
            </a:r>
            <a:r>
              <a:rPr lang="en-US" sz="1600" dirty="0"/>
              <a:t>, </a:t>
            </a:r>
            <a:r>
              <a:rPr lang="en-US" sz="1600" dirty="0" err="1"/>
              <a:t>Nevegal</a:t>
            </a:r>
            <a:r>
              <a:rPr lang="en-US" sz="1600" dirty="0"/>
              <a:t>, Italy</a:t>
            </a:r>
            <a:endParaRPr lang="en-US" sz="1600" dirty="0">
              <a:solidFill>
                <a:schemeClr val="tx1">
                  <a:lumMod val="95000"/>
                </a:schemeClr>
              </a:solidFill>
            </a:endParaRP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67000" y="685800"/>
            <a:ext cx="6934201" cy="5181600"/>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252478"/>
            <a:ext cx="7315200" cy="2862322"/>
          </a:xfrm>
          <a:prstGeom prst="rect">
            <a:avLst/>
          </a:prstGeom>
        </p:spPr>
        <p:txBody>
          <a:bodyPr wrap="square">
            <a:spAutoFit/>
          </a:bodyPr>
          <a:lstStyle/>
          <a:p>
            <a:r>
              <a:rPr lang="en-US" sz="3600" dirty="0"/>
              <a:t>Now Peter was sitting outside in the courtyard. A servant-girl came to him and said</a:t>
            </a:r>
            <a:r>
              <a:rPr lang="en-US" sz="3600"/>
              <a:t>, “You </a:t>
            </a:r>
            <a:r>
              <a:rPr lang="en-US" sz="3600" dirty="0"/>
              <a:t>also were with Jesus the </a:t>
            </a:r>
            <a:r>
              <a:rPr lang="en-US" sz="3600"/>
              <a:t>Galilean.” </a:t>
            </a:r>
            <a:r>
              <a:rPr lang="en-US" sz="3600" dirty="0"/>
              <a:t>But he denied it before all of them…</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Matthew 26:69, </a:t>
            </a:r>
            <a:r>
              <a:rPr lang="en-US" sz="2400" dirty="0" err="1">
                <a:solidFill>
                  <a:schemeClr val="tx1">
                    <a:lumMod val="95000"/>
                  </a:schemeClr>
                </a:solidFill>
              </a:rPr>
              <a:t>70a</a:t>
            </a:r>
            <a:endParaRPr lang="en-US" sz="2400" dirty="0">
              <a:solidFill>
                <a:schemeClr val="tx1">
                  <a:lumMod val="95000"/>
                </a:schemeClr>
              </a:solidFill>
            </a:endParaRP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Peter’s Denial  --  Adam de </a:t>
            </a:r>
            <a:r>
              <a:rPr lang="en-US" sz="1600" dirty="0" err="1">
                <a:solidFill>
                  <a:schemeClr val="tx1">
                    <a:lumMod val="95000"/>
                  </a:schemeClr>
                </a:solidFill>
              </a:rPr>
              <a:t>Coster</a:t>
            </a:r>
            <a:r>
              <a:rPr lang="en-US" sz="1600" dirty="0">
                <a:solidFill>
                  <a:schemeClr val="tx1">
                    <a:lumMod val="95000"/>
                  </a:schemeClr>
                </a:solidFill>
              </a:rPr>
              <a:t>, early 17</a:t>
            </a:r>
            <a:r>
              <a:rPr lang="en-US" sz="1600" baseline="30000" dirty="0">
                <a:solidFill>
                  <a:schemeClr val="tx1">
                    <a:lumMod val="95000"/>
                  </a:schemeClr>
                </a:solidFill>
              </a:rPr>
              <a:t>th</a:t>
            </a:r>
            <a:r>
              <a:rPr lang="en-US" sz="1600" dirty="0">
                <a:solidFill>
                  <a:schemeClr val="tx1">
                    <a:lumMod val="95000"/>
                  </a:schemeClr>
                </a:solidFill>
              </a:rPr>
              <a:t> century</a:t>
            </a:r>
          </a:p>
        </p:txBody>
      </p:sp>
      <p:pic>
        <p:nvPicPr>
          <p:cNvPr id="2" name="Picture 1"/>
          <p:cNvPicPr>
            <a:picLocks noChangeAspect="1"/>
          </p:cNvPicPr>
          <p:nvPr/>
        </p:nvPicPr>
        <p:blipFill>
          <a:blip r:embed="rId2"/>
          <a:stretch>
            <a:fillRect/>
          </a:stretch>
        </p:blipFill>
        <p:spPr>
          <a:xfrm>
            <a:off x="1752600" y="1"/>
            <a:ext cx="8763000" cy="6177915"/>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328678"/>
            <a:ext cx="7467600" cy="2862322"/>
          </a:xfrm>
          <a:prstGeom prst="rect">
            <a:avLst/>
          </a:prstGeom>
        </p:spPr>
        <p:txBody>
          <a:bodyPr wrap="square">
            <a:spAutoFit/>
          </a:bodyPr>
          <a:lstStyle/>
          <a:p>
            <a:r>
              <a:rPr lang="en-US" sz="3600" dirty="0"/>
              <a:t>Then Pilate said to him, "Do you not hear how many accusations they make against you?”   But he gave him no answer…so that the governor was greatly amazed.</a:t>
            </a:r>
            <a:endParaRPr lang="en-US" sz="3600" dirty="0">
              <a:cs typeface="Arial" pitchFamily="34" charset="0"/>
            </a:endParaRPr>
          </a:p>
        </p:txBody>
      </p:sp>
      <p:sp>
        <p:nvSpPr>
          <p:cNvPr id="5" name="TextBox 4"/>
          <p:cNvSpPr txBox="1"/>
          <p:nvPr/>
        </p:nvSpPr>
        <p:spPr>
          <a:xfrm>
            <a:off x="5791200" y="4491336"/>
            <a:ext cx="3352800" cy="461665"/>
          </a:xfrm>
          <a:prstGeom prst="rect">
            <a:avLst/>
          </a:prstGeom>
          <a:noFill/>
        </p:spPr>
        <p:txBody>
          <a:bodyPr wrap="square" rtlCol="0">
            <a:spAutoFit/>
          </a:bodyPr>
          <a:lstStyle/>
          <a:p>
            <a:pPr algn="ctr"/>
            <a:r>
              <a:rPr lang="en-US" sz="2400" dirty="0">
                <a:solidFill>
                  <a:schemeClr val="tx1">
                    <a:lumMod val="95000"/>
                  </a:schemeClr>
                </a:solidFill>
              </a:rPr>
              <a:t>Matthew 27:13-14</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61680" y="0"/>
            <a:ext cx="4996721" cy="6858000"/>
          </a:xfrm>
          <a:prstGeom prst="rect">
            <a:avLst/>
          </a:prstGeom>
        </p:spPr>
      </p:pic>
      <p:sp>
        <p:nvSpPr>
          <p:cNvPr id="4" name="TextBox 3"/>
          <p:cNvSpPr txBox="1"/>
          <p:nvPr/>
        </p:nvSpPr>
        <p:spPr>
          <a:xfrm>
            <a:off x="1981200" y="5334001"/>
            <a:ext cx="2590800" cy="1354217"/>
          </a:xfrm>
          <a:prstGeom prst="rect">
            <a:avLst/>
          </a:prstGeom>
          <a:noFill/>
        </p:spPr>
        <p:txBody>
          <a:bodyPr wrap="square" rtlCol="0">
            <a:spAutoFit/>
          </a:bodyPr>
          <a:lstStyle/>
          <a:p>
            <a:pPr algn="ctr"/>
            <a:r>
              <a:rPr lang="en-US" sz="1600" dirty="0">
                <a:solidFill>
                  <a:schemeClr val="tx1">
                    <a:lumMod val="95000"/>
                  </a:schemeClr>
                </a:solidFill>
              </a:rPr>
              <a:t>What is Truth?</a:t>
            </a:r>
          </a:p>
          <a:p>
            <a:pPr algn="ctr"/>
            <a:endParaRPr lang="en-US" sz="1600" dirty="0">
              <a:solidFill>
                <a:schemeClr val="tx1">
                  <a:lumMod val="95000"/>
                </a:schemeClr>
              </a:solidFill>
            </a:endParaRPr>
          </a:p>
          <a:p>
            <a:pPr algn="ctr"/>
            <a:r>
              <a:rPr lang="en-US" sz="1600" dirty="0">
                <a:solidFill>
                  <a:schemeClr val="tx1">
                    <a:lumMod val="95000"/>
                  </a:schemeClr>
                </a:solidFill>
              </a:rPr>
              <a:t>Nicolai Ge</a:t>
            </a:r>
          </a:p>
          <a:p>
            <a:pPr algn="ctr"/>
            <a:r>
              <a:rPr lang="en-US" sz="1600" dirty="0" err="1">
                <a:solidFill>
                  <a:schemeClr val="tx1">
                    <a:lumMod val="95000"/>
                  </a:schemeClr>
                </a:solidFill>
              </a:rPr>
              <a:t>Tretyakov</a:t>
            </a:r>
            <a:r>
              <a:rPr lang="en-US" sz="1600" dirty="0">
                <a:solidFill>
                  <a:schemeClr val="tx1">
                    <a:lumMod val="95000"/>
                  </a:schemeClr>
                </a:solidFill>
              </a:rPr>
              <a:t> State Gallery</a:t>
            </a:r>
          </a:p>
          <a:p>
            <a:pPr algn="ctr"/>
            <a:r>
              <a:rPr lang="en-US" sz="1600" dirty="0">
                <a:solidFill>
                  <a:schemeClr val="tx1">
                    <a:lumMod val="95000"/>
                  </a:schemeClr>
                </a:solidFill>
              </a:rPr>
              <a:t>Moscow, Russia</a:t>
            </a:r>
          </a:p>
        </p:txBody>
      </p:sp>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176278"/>
            <a:ext cx="7010400" cy="2862322"/>
          </a:xfrm>
          <a:prstGeom prst="rect">
            <a:avLst/>
          </a:prstGeom>
        </p:spPr>
        <p:txBody>
          <a:bodyPr wrap="square">
            <a:spAutoFit/>
          </a:bodyPr>
          <a:lstStyle/>
          <a:p>
            <a:r>
              <a:rPr lang="en-US" sz="3600" dirty="0">
                <a:cs typeface="Arial" pitchFamily="34" charset="0"/>
              </a:rPr>
              <a:t>…twisting some thorns into a crown, they put it on his head...and mocked him, saying, "Hail, King of the Jews!” Then they led him away to crucify him.</a:t>
            </a:r>
          </a:p>
        </p:txBody>
      </p:sp>
      <p:sp>
        <p:nvSpPr>
          <p:cNvPr id="5" name="TextBox 4"/>
          <p:cNvSpPr txBox="1"/>
          <p:nvPr/>
        </p:nvSpPr>
        <p:spPr>
          <a:xfrm>
            <a:off x="5638800" y="4491336"/>
            <a:ext cx="3352800" cy="461665"/>
          </a:xfrm>
          <a:prstGeom prst="rect">
            <a:avLst/>
          </a:prstGeom>
          <a:noFill/>
        </p:spPr>
        <p:txBody>
          <a:bodyPr wrap="square" rtlCol="0">
            <a:spAutoFit/>
          </a:bodyPr>
          <a:lstStyle/>
          <a:p>
            <a:pPr algn="ctr"/>
            <a:r>
              <a:rPr lang="en-US" sz="2400" dirty="0">
                <a:solidFill>
                  <a:schemeClr val="tx1">
                    <a:lumMod val="95000"/>
                  </a:schemeClr>
                </a:solidFill>
              </a:rPr>
              <a:t>Matthew 27:29, </a:t>
            </a:r>
            <a:r>
              <a:rPr lang="en-US" sz="2400" dirty="0" err="1">
                <a:solidFill>
                  <a:schemeClr val="tx1">
                    <a:lumMod val="95000"/>
                  </a:schemeClr>
                </a:solidFill>
              </a:rPr>
              <a:t>31a</a:t>
            </a:r>
            <a:endParaRPr lang="en-US" sz="2400" dirty="0">
              <a:solidFill>
                <a:schemeClr val="tx1">
                  <a:lumMod val="95000"/>
                </a:schemeClr>
              </a:solidFill>
            </a:endParaRPr>
          </a:p>
        </p:txBody>
      </p:sp>
    </p:spTree>
    <p:extLst>
      <p:ext uri="{BB962C8B-B14F-4D97-AF65-F5344CB8AC3E}">
        <p14:creationId xmlns:p14="http://schemas.microsoft.com/office/powerpoint/2010/main" val="973481943"/>
      </p:ext>
    </p:extLst>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Crown of Thorns --  Easter 2007, West Pier, Brighton, England</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57400" y="76200"/>
            <a:ext cx="8153400" cy="6115050"/>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400" y="1828800"/>
            <a:ext cx="7467600" cy="2308324"/>
          </a:xfrm>
          <a:prstGeom prst="rect">
            <a:avLst/>
          </a:prstGeom>
        </p:spPr>
        <p:txBody>
          <a:bodyPr wrap="square">
            <a:spAutoFit/>
          </a:bodyPr>
          <a:lstStyle/>
          <a:p>
            <a:r>
              <a:rPr lang="en-US" sz="3600" dirty="0"/>
              <a:t>I gave my back to those who struck me, and my cheeks to those who pulled out the beard; I did not hide my face from insult and spitting.</a:t>
            </a:r>
            <a:endParaRPr lang="en-US" sz="3600" dirty="0">
              <a:cs typeface="Arial" pitchFamily="34" charset="0"/>
            </a:endParaRPr>
          </a:p>
        </p:txBody>
      </p:sp>
      <p:sp>
        <p:nvSpPr>
          <p:cNvPr id="4" name="TextBox 3"/>
          <p:cNvSpPr txBox="1"/>
          <p:nvPr/>
        </p:nvSpPr>
        <p:spPr>
          <a:xfrm>
            <a:off x="5867400" y="4495801"/>
            <a:ext cx="3352800" cy="461665"/>
          </a:xfrm>
          <a:prstGeom prst="rect">
            <a:avLst/>
          </a:prstGeom>
          <a:noFill/>
        </p:spPr>
        <p:txBody>
          <a:bodyPr wrap="square" rtlCol="0">
            <a:spAutoFit/>
          </a:bodyPr>
          <a:lstStyle/>
          <a:p>
            <a:pPr algn="ctr"/>
            <a:r>
              <a:rPr lang="en-US" sz="2400" dirty="0">
                <a:solidFill>
                  <a:schemeClr val="tx1">
                    <a:lumMod val="95000"/>
                  </a:schemeClr>
                </a:solidFill>
              </a:rPr>
              <a:t>Isaiah 50:6</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752600"/>
            <a:ext cx="7010400" cy="2308324"/>
          </a:xfrm>
          <a:prstGeom prst="rect">
            <a:avLst/>
          </a:prstGeom>
        </p:spPr>
        <p:txBody>
          <a:bodyPr wrap="square">
            <a:spAutoFit/>
          </a:bodyPr>
          <a:lstStyle/>
          <a:p>
            <a:r>
              <a:rPr lang="en-US" sz="3600" dirty="0"/>
              <a:t>Those who passed by derided him, shaking their heads and saying, “…If you are the Son of God, come down from the cross."</a:t>
            </a:r>
            <a:endParaRPr lang="en-US" sz="3600" dirty="0">
              <a:cs typeface="Arial" pitchFamily="34" charset="0"/>
            </a:endParaRPr>
          </a:p>
        </p:txBody>
      </p:sp>
      <p:sp>
        <p:nvSpPr>
          <p:cNvPr id="5" name="TextBox 4"/>
          <p:cNvSpPr txBox="1"/>
          <p:nvPr/>
        </p:nvSpPr>
        <p:spPr>
          <a:xfrm>
            <a:off x="5334000" y="4415136"/>
            <a:ext cx="3352800" cy="461665"/>
          </a:xfrm>
          <a:prstGeom prst="rect">
            <a:avLst/>
          </a:prstGeom>
          <a:noFill/>
        </p:spPr>
        <p:txBody>
          <a:bodyPr wrap="square" rtlCol="0">
            <a:spAutoFit/>
          </a:bodyPr>
          <a:lstStyle/>
          <a:p>
            <a:pPr algn="ctr"/>
            <a:r>
              <a:rPr lang="en-US" sz="2400" dirty="0">
                <a:solidFill>
                  <a:schemeClr val="tx1">
                    <a:lumMod val="95000"/>
                  </a:schemeClr>
                </a:solidFill>
              </a:rPr>
              <a:t>Matthew 27:39, </a:t>
            </a:r>
            <a:r>
              <a:rPr lang="en-US" sz="2400" dirty="0" err="1">
                <a:solidFill>
                  <a:schemeClr val="tx1">
                    <a:lumMod val="95000"/>
                  </a:schemeClr>
                </a:solidFill>
              </a:rPr>
              <a:t>40ac</a:t>
            </a:r>
            <a:endParaRPr lang="en-US" sz="2400" dirty="0">
              <a:solidFill>
                <a:schemeClr val="tx1">
                  <a:lumMod val="95000"/>
                </a:schemeClr>
              </a:solidFill>
            </a:endParaRPr>
          </a:p>
        </p:txBody>
      </p:sp>
    </p:spTree>
    <p:extLst>
      <p:ext uri="{BB962C8B-B14F-4D97-AF65-F5344CB8AC3E}">
        <p14:creationId xmlns:p14="http://schemas.microsoft.com/office/powerpoint/2010/main" val="2281406705"/>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53541" y="5638800"/>
            <a:ext cx="2590800" cy="954107"/>
          </a:xfrm>
          <a:prstGeom prst="rect">
            <a:avLst/>
          </a:prstGeom>
          <a:noFill/>
        </p:spPr>
        <p:txBody>
          <a:bodyPr wrap="square" rtlCol="0">
            <a:spAutoFit/>
          </a:bodyPr>
          <a:lstStyle/>
          <a:p>
            <a:pPr algn="ctr">
              <a:defRPr/>
            </a:pPr>
            <a:r>
              <a:rPr lang="en-US" sz="1400" kern="0" dirty="0">
                <a:solidFill>
                  <a:schemeClr val="tx1">
                    <a:lumMod val="95000"/>
                  </a:schemeClr>
                </a:solidFill>
              </a:rPr>
              <a:t>What Christ Saw from the Cross</a:t>
            </a:r>
          </a:p>
          <a:p>
            <a:pPr algn="ctr">
              <a:defRPr/>
            </a:pPr>
            <a:endParaRPr lang="en-US" sz="1400" kern="0" dirty="0">
              <a:solidFill>
                <a:schemeClr val="tx1">
                  <a:lumMod val="95000"/>
                </a:schemeClr>
              </a:solidFill>
            </a:endParaRPr>
          </a:p>
          <a:p>
            <a:pPr algn="ctr">
              <a:defRPr/>
            </a:pPr>
            <a:r>
              <a:rPr lang="en-US" sz="1400" kern="0" dirty="0">
                <a:solidFill>
                  <a:schemeClr val="tx1">
                    <a:lumMod val="95000"/>
                  </a:schemeClr>
                </a:solidFill>
              </a:rPr>
              <a:t>James Tissot</a:t>
            </a:r>
          </a:p>
          <a:p>
            <a:pPr algn="ctr">
              <a:defRPr/>
            </a:pPr>
            <a:r>
              <a:rPr lang="en-US" sz="1400" kern="0" dirty="0">
                <a:solidFill>
                  <a:schemeClr val="tx1">
                    <a:lumMod val="95000"/>
                  </a:schemeClr>
                </a:solidFill>
              </a:rPr>
              <a:t>Brooklyn Museum</a:t>
            </a:r>
          </a:p>
        </p:txBody>
      </p:sp>
      <p:pic>
        <p:nvPicPr>
          <p:cNvPr id="5" name="Picture 4">
            <a:extLst>
              <a:ext uri="{FF2B5EF4-FFF2-40B4-BE49-F238E27FC236}">
                <a16:creationId xmlns:a16="http://schemas.microsoft.com/office/drawing/2014/main" id="{4860CFCC-42CB-5E2C-6BB0-90E39C5D1C21}"/>
              </a:ext>
            </a:extLst>
          </p:cNvPr>
          <p:cNvPicPr>
            <a:picLocks noChangeAspect="1"/>
          </p:cNvPicPr>
          <p:nvPr/>
        </p:nvPicPr>
        <p:blipFill>
          <a:blip r:embed="rId2"/>
          <a:stretch>
            <a:fillRect/>
          </a:stretch>
        </p:blipFill>
        <p:spPr>
          <a:xfrm>
            <a:off x="3944341" y="-2894"/>
            <a:ext cx="6342659" cy="6858000"/>
          </a:xfrm>
          <a:prstGeom prst="rect">
            <a:avLst/>
          </a:prstGeom>
        </p:spPr>
      </p:pic>
    </p:spTree>
    <p:extLst>
      <p:ext uri="{BB962C8B-B14F-4D97-AF65-F5344CB8AC3E}">
        <p14:creationId xmlns:p14="http://schemas.microsoft.com/office/powerpoint/2010/main" val="2963970143"/>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524000"/>
            <a:ext cx="7010400" cy="2308324"/>
          </a:xfrm>
          <a:prstGeom prst="rect">
            <a:avLst/>
          </a:prstGeom>
        </p:spPr>
        <p:txBody>
          <a:bodyPr wrap="square">
            <a:spAutoFit/>
          </a:bodyPr>
          <a:lstStyle/>
          <a:p>
            <a:r>
              <a:rPr lang="en-US" sz="3600" dirty="0"/>
              <a:t>And about three o'clock Jesus cried with a loud voice, </a:t>
            </a:r>
            <a:r>
              <a:rPr lang="en-US" sz="3600"/>
              <a:t>"Eloi, Eloi</a:t>
            </a:r>
            <a:r>
              <a:rPr lang="en-US" sz="3600" dirty="0"/>
              <a:t>, </a:t>
            </a:r>
            <a:r>
              <a:rPr lang="en-US" sz="3600" dirty="0" err="1"/>
              <a:t>lema</a:t>
            </a:r>
            <a:r>
              <a:rPr lang="en-US" sz="3600" dirty="0"/>
              <a:t> </a:t>
            </a:r>
            <a:r>
              <a:rPr lang="en-US" sz="3600" dirty="0" err="1"/>
              <a:t>sabachthani</a:t>
            </a:r>
            <a:r>
              <a:rPr lang="en-US" sz="3600" dirty="0"/>
              <a:t>?" that is, "My God, my God, why have you forsaken me?"</a:t>
            </a:r>
            <a:endParaRPr lang="en-US" sz="3600" dirty="0">
              <a:cs typeface="Arial" pitchFamily="34" charset="0"/>
            </a:endParaRPr>
          </a:p>
        </p:txBody>
      </p:sp>
      <p:sp>
        <p:nvSpPr>
          <p:cNvPr id="5" name="TextBox 4"/>
          <p:cNvSpPr txBox="1"/>
          <p:nvPr/>
        </p:nvSpPr>
        <p:spPr>
          <a:xfrm>
            <a:off x="5638800" y="4338936"/>
            <a:ext cx="3352800" cy="461665"/>
          </a:xfrm>
          <a:prstGeom prst="rect">
            <a:avLst/>
          </a:prstGeom>
          <a:noFill/>
        </p:spPr>
        <p:txBody>
          <a:bodyPr wrap="square" rtlCol="0">
            <a:spAutoFit/>
          </a:bodyPr>
          <a:lstStyle/>
          <a:p>
            <a:pPr algn="ctr"/>
            <a:r>
              <a:rPr lang="en-US" sz="2400" dirty="0">
                <a:solidFill>
                  <a:schemeClr val="tx1">
                    <a:lumMod val="95000"/>
                  </a:schemeClr>
                </a:solidFill>
              </a:rPr>
              <a:t>Matthew 27:46 </a:t>
            </a:r>
          </a:p>
        </p:txBody>
      </p:sp>
    </p:spTree>
    <p:extLst>
      <p:ext uri="{BB962C8B-B14F-4D97-AF65-F5344CB8AC3E}">
        <p14:creationId xmlns:p14="http://schemas.microsoft.com/office/powerpoint/2010/main" val="1256111443"/>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91400" y="5334000"/>
            <a:ext cx="3124200" cy="1077218"/>
          </a:xfrm>
          <a:prstGeom prst="rect">
            <a:avLst/>
          </a:prstGeom>
          <a:noFill/>
        </p:spPr>
        <p:txBody>
          <a:bodyPr wrap="square" rtlCol="0">
            <a:spAutoFit/>
          </a:bodyPr>
          <a:lstStyle/>
          <a:p>
            <a:pPr algn="ctr">
              <a:defRPr/>
            </a:pPr>
            <a:r>
              <a:rPr lang="en-US" sz="1600" kern="0" dirty="0">
                <a:solidFill>
                  <a:schemeClr val="tx1">
                    <a:lumMod val="95000"/>
                  </a:schemeClr>
                </a:solidFill>
              </a:rPr>
              <a:t>Crucifixion</a:t>
            </a:r>
          </a:p>
          <a:p>
            <a:pPr algn="ctr">
              <a:defRPr/>
            </a:pPr>
            <a:endParaRPr lang="en-US" sz="1600" kern="0" dirty="0">
              <a:solidFill>
                <a:schemeClr val="tx1">
                  <a:lumMod val="95000"/>
                </a:schemeClr>
              </a:solidFill>
            </a:endParaRPr>
          </a:p>
          <a:p>
            <a:pPr algn="ctr">
              <a:defRPr/>
            </a:pPr>
            <a:r>
              <a:rPr lang="en-US" sz="1600" kern="0" dirty="0">
                <a:solidFill>
                  <a:schemeClr val="tx1">
                    <a:lumMod val="95000"/>
                  </a:schemeClr>
                </a:solidFill>
              </a:rPr>
              <a:t>Parish Church</a:t>
            </a:r>
          </a:p>
          <a:p>
            <a:pPr algn="ctr">
              <a:defRPr/>
            </a:pPr>
            <a:r>
              <a:rPr lang="en-US" sz="1600" kern="0" dirty="0" err="1">
                <a:solidFill>
                  <a:schemeClr val="tx1">
                    <a:lumMod val="95000"/>
                  </a:schemeClr>
                </a:solidFill>
              </a:rPr>
              <a:t>Coatepec</a:t>
            </a:r>
            <a:r>
              <a:rPr lang="en-US" sz="1600" kern="0" dirty="0">
                <a:solidFill>
                  <a:schemeClr val="tx1">
                    <a:lumMod val="95000"/>
                  </a:schemeClr>
                </a:solidFill>
              </a:rPr>
              <a:t>, Mexico</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38401" y="13138"/>
            <a:ext cx="4605519" cy="6858000"/>
          </a:xfrm>
          <a:prstGeom prst="rect">
            <a:avLst/>
          </a:prstGeom>
        </p:spPr>
      </p:pic>
    </p:spTree>
    <p:extLst>
      <p:ext uri="{BB962C8B-B14F-4D97-AF65-F5344CB8AC3E}">
        <p14:creationId xmlns:p14="http://schemas.microsoft.com/office/powerpoint/2010/main" val="634560764"/>
      </p:ext>
    </p:extLst>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010400" cy="1200329"/>
          </a:xfrm>
          <a:prstGeom prst="rect">
            <a:avLst/>
          </a:prstGeom>
        </p:spPr>
        <p:txBody>
          <a:bodyPr wrap="square">
            <a:spAutoFit/>
          </a:bodyPr>
          <a:lstStyle/>
          <a:p>
            <a:r>
              <a:rPr lang="en-US" sz="3600" dirty="0"/>
              <a:t>Then Jesus cried again with a loud voice and breathed his last.</a:t>
            </a:r>
            <a:endParaRPr lang="en-US" sz="3600" dirty="0">
              <a:cs typeface="Arial" pitchFamily="34" charset="0"/>
            </a:endParaRPr>
          </a:p>
        </p:txBody>
      </p:sp>
      <p:sp>
        <p:nvSpPr>
          <p:cNvPr id="5" name="TextBox 4"/>
          <p:cNvSpPr txBox="1"/>
          <p:nvPr/>
        </p:nvSpPr>
        <p:spPr>
          <a:xfrm>
            <a:off x="5638800" y="3881736"/>
            <a:ext cx="3352800" cy="461665"/>
          </a:xfrm>
          <a:prstGeom prst="rect">
            <a:avLst/>
          </a:prstGeom>
          <a:noFill/>
        </p:spPr>
        <p:txBody>
          <a:bodyPr wrap="square" rtlCol="0">
            <a:spAutoFit/>
          </a:bodyPr>
          <a:lstStyle/>
          <a:p>
            <a:pPr algn="ctr"/>
            <a:r>
              <a:rPr lang="en-US" sz="2400" dirty="0">
                <a:solidFill>
                  <a:schemeClr val="tx1">
                    <a:lumMod val="95000"/>
                  </a:schemeClr>
                </a:solidFill>
              </a:rPr>
              <a:t>Matthew 27:50 </a:t>
            </a:r>
          </a:p>
        </p:txBody>
      </p:sp>
    </p:spTree>
    <p:extLst>
      <p:ext uri="{BB962C8B-B14F-4D97-AF65-F5344CB8AC3E}">
        <p14:creationId xmlns:p14="http://schemas.microsoft.com/office/powerpoint/2010/main" val="3654266054"/>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81200" y="6260068"/>
            <a:ext cx="8153400" cy="338554"/>
          </a:xfrm>
          <a:prstGeom prst="rect">
            <a:avLst/>
          </a:prstGeom>
          <a:noFill/>
        </p:spPr>
        <p:txBody>
          <a:bodyPr wrap="square" rtlCol="0">
            <a:spAutoFit/>
          </a:bodyPr>
          <a:lstStyle/>
          <a:p>
            <a:pPr algn="ctr">
              <a:defRPr/>
            </a:pPr>
            <a:r>
              <a:rPr lang="en-US" sz="1600" kern="0" dirty="0">
                <a:solidFill>
                  <a:schemeClr val="tx1">
                    <a:lumMod val="95000"/>
                  </a:schemeClr>
                </a:solidFill>
              </a:rPr>
              <a:t>Crucifixion, detail  --  Cimabue, Church of San Domenico, Arezzo, Italy</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68220" y="304800"/>
            <a:ext cx="7361580" cy="5662144"/>
          </a:xfrm>
          <a:prstGeom prst="rect">
            <a:avLst/>
          </a:prstGeom>
        </p:spPr>
      </p:pic>
    </p:spTree>
    <p:extLst>
      <p:ext uri="{BB962C8B-B14F-4D97-AF65-F5344CB8AC3E}">
        <p14:creationId xmlns:p14="http://schemas.microsoft.com/office/powerpoint/2010/main" val="4082661533"/>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752600"/>
            <a:ext cx="7010400" cy="2308324"/>
          </a:xfrm>
          <a:prstGeom prst="rect">
            <a:avLst/>
          </a:prstGeom>
        </p:spPr>
        <p:txBody>
          <a:bodyPr wrap="square">
            <a:spAutoFit/>
          </a:bodyPr>
          <a:lstStyle/>
          <a:p>
            <a:r>
              <a:rPr lang="en-US" sz="3600" dirty="0">
                <a:cs typeface="Arial" pitchFamily="34" charset="0"/>
              </a:rPr>
              <a:t>Many women were also there, looking on from a distance; they had followed Jesus from Galilee and had provided for him.</a:t>
            </a:r>
          </a:p>
        </p:txBody>
      </p:sp>
      <p:sp>
        <p:nvSpPr>
          <p:cNvPr id="5" name="TextBox 4"/>
          <p:cNvSpPr txBox="1"/>
          <p:nvPr/>
        </p:nvSpPr>
        <p:spPr>
          <a:xfrm>
            <a:off x="5638800" y="4415136"/>
            <a:ext cx="3352800" cy="461665"/>
          </a:xfrm>
          <a:prstGeom prst="rect">
            <a:avLst/>
          </a:prstGeom>
          <a:noFill/>
        </p:spPr>
        <p:txBody>
          <a:bodyPr wrap="square" rtlCol="0">
            <a:spAutoFit/>
          </a:bodyPr>
          <a:lstStyle/>
          <a:p>
            <a:pPr algn="ctr"/>
            <a:r>
              <a:rPr lang="en-US" sz="2400" dirty="0">
                <a:solidFill>
                  <a:schemeClr val="tx1">
                    <a:lumMod val="95000"/>
                  </a:schemeClr>
                </a:solidFill>
              </a:rPr>
              <a:t>Matthew 27:55</a:t>
            </a:r>
          </a:p>
        </p:txBody>
      </p:sp>
    </p:spTree>
    <p:extLst>
      <p:ext uri="{BB962C8B-B14F-4D97-AF65-F5344CB8AC3E}">
        <p14:creationId xmlns:p14="http://schemas.microsoft.com/office/powerpoint/2010/main" val="3997503860"/>
      </p:ext>
    </p:extLst>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5140" y="5334001"/>
            <a:ext cx="2667000" cy="1354217"/>
          </a:xfrm>
          <a:prstGeom prst="rect">
            <a:avLst/>
          </a:prstGeom>
          <a:noFill/>
        </p:spPr>
        <p:txBody>
          <a:bodyPr wrap="square" rtlCol="0">
            <a:spAutoFit/>
          </a:bodyPr>
          <a:lstStyle/>
          <a:p>
            <a:pPr algn="ctr">
              <a:defRPr/>
            </a:pPr>
            <a:r>
              <a:rPr lang="en-US" sz="1600" kern="0" dirty="0">
                <a:solidFill>
                  <a:schemeClr val="tx1">
                    <a:lumMod val="95000"/>
                  </a:schemeClr>
                </a:solidFill>
              </a:rPr>
              <a:t>Crucifixion, detail</a:t>
            </a:r>
          </a:p>
          <a:p>
            <a:pPr algn="ctr">
              <a:defRPr/>
            </a:pPr>
            <a:endParaRPr lang="en-US" sz="1600" kern="0" dirty="0">
              <a:solidFill>
                <a:schemeClr val="tx1">
                  <a:lumMod val="95000"/>
                </a:schemeClr>
              </a:solidFill>
            </a:endParaRPr>
          </a:p>
          <a:p>
            <a:pPr algn="ctr">
              <a:defRPr/>
            </a:pPr>
            <a:r>
              <a:rPr lang="en-US" sz="1600" kern="0" dirty="0">
                <a:solidFill>
                  <a:schemeClr val="tx1">
                    <a:lumMod val="95000"/>
                  </a:schemeClr>
                </a:solidFill>
              </a:rPr>
              <a:t>Andrea Mantegna</a:t>
            </a:r>
          </a:p>
          <a:p>
            <a:pPr algn="ctr">
              <a:defRPr/>
            </a:pPr>
            <a:r>
              <a:rPr lang="en-US" sz="1600" kern="0" dirty="0">
                <a:solidFill>
                  <a:schemeClr val="tx1">
                    <a:lumMod val="95000"/>
                  </a:schemeClr>
                </a:solidFill>
              </a:rPr>
              <a:t>Basilica of San Zeno</a:t>
            </a:r>
          </a:p>
          <a:p>
            <a:pPr algn="ctr">
              <a:defRPr/>
            </a:pPr>
            <a:r>
              <a:rPr lang="en-US" sz="1600" kern="0" dirty="0">
                <a:solidFill>
                  <a:schemeClr val="tx1">
                    <a:lumMod val="95000"/>
                  </a:schemeClr>
                </a:solidFill>
              </a:rPr>
              <a:t>Verona, Italy</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00600" y="0"/>
            <a:ext cx="5600700" cy="6858000"/>
          </a:xfrm>
          <a:prstGeom prst="rect">
            <a:avLst/>
          </a:prstGeom>
        </p:spPr>
      </p:pic>
    </p:spTree>
    <p:extLst>
      <p:ext uri="{BB962C8B-B14F-4D97-AF65-F5344CB8AC3E}">
        <p14:creationId xmlns:p14="http://schemas.microsoft.com/office/powerpoint/2010/main" val="2978572616"/>
      </p:ext>
    </p:extLst>
  </p:cSld>
  <p:clrMapOvr>
    <a:masterClrMapping/>
  </p:clrMapOvr>
  <p:transition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981200"/>
            <a:ext cx="6629400" cy="1754326"/>
          </a:xfrm>
          <a:prstGeom prst="rect">
            <a:avLst/>
          </a:prstGeom>
        </p:spPr>
        <p:txBody>
          <a:bodyPr wrap="square">
            <a:spAutoFit/>
          </a:bodyPr>
          <a:lstStyle/>
          <a:p>
            <a:r>
              <a:rPr lang="en-US" sz="3600" dirty="0"/>
              <a:t>Joseph took the body and wrapped it in a clean linen cloth and laid it in his own new tomb…</a:t>
            </a:r>
            <a:endParaRPr lang="en-US" sz="3600" dirty="0">
              <a:cs typeface="Arial" pitchFamily="34" charset="0"/>
            </a:endParaRPr>
          </a:p>
        </p:txBody>
      </p:sp>
      <p:sp>
        <p:nvSpPr>
          <p:cNvPr id="5" name="TextBox 4"/>
          <p:cNvSpPr txBox="1"/>
          <p:nvPr/>
        </p:nvSpPr>
        <p:spPr>
          <a:xfrm>
            <a:off x="5638800" y="4419601"/>
            <a:ext cx="3352800" cy="461665"/>
          </a:xfrm>
          <a:prstGeom prst="rect">
            <a:avLst/>
          </a:prstGeom>
          <a:noFill/>
        </p:spPr>
        <p:txBody>
          <a:bodyPr wrap="square" rtlCol="0">
            <a:spAutoFit/>
          </a:bodyPr>
          <a:lstStyle/>
          <a:p>
            <a:pPr algn="ctr"/>
            <a:r>
              <a:rPr lang="en-US" sz="2400" dirty="0">
                <a:solidFill>
                  <a:schemeClr val="tx1">
                    <a:lumMod val="95000"/>
                  </a:schemeClr>
                </a:solidFill>
              </a:rPr>
              <a:t>Matthew 27:59-</a:t>
            </a:r>
            <a:r>
              <a:rPr lang="en-US" sz="2400" dirty="0" err="1">
                <a:solidFill>
                  <a:schemeClr val="tx1">
                    <a:lumMod val="95000"/>
                  </a:schemeClr>
                </a:solidFill>
              </a:rPr>
              <a:t>60a</a:t>
            </a:r>
            <a:endParaRPr lang="en-US" sz="2400" dirty="0">
              <a:solidFill>
                <a:schemeClr val="tx1">
                  <a:lumMod val="95000"/>
                </a:schemeClr>
              </a:solidFill>
            </a:endParaRPr>
          </a:p>
        </p:txBody>
      </p:sp>
    </p:spTree>
    <p:extLst>
      <p:ext uri="{BB962C8B-B14F-4D97-AF65-F5344CB8AC3E}">
        <p14:creationId xmlns:p14="http://schemas.microsoft.com/office/powerpoint/2010/main" val="3598513150"/>
      </p:ext>
    </p:extLst>
  </p:cSld>
  <p:clrMapOvr>
    <a:masterClrMapping/>
  </p:clrMapOvr>
  <p:transition advTm="8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828800" y="5029200"/>
            <a:ext cx="3048000" cy="1569660"/>
          </a:xfrm>
          <a:prstGeom prst="rect">
            <a:avLst/>
          </a:prstGeom>
          <a:noFill/>
        </p:spPr>
        <p:txBody>
          <a:bodyPr wrap="square" rtlCol="0">
            <a:spAutoFit/>
          </a:bodyPr>
          <a:lstStyle/>
          <a:p>
            <a:pPr algn="ctr">
              <a:defRPr/>
            </a:pPr>
            <a:r>
              <a:rPr lang="en-US" sz="1600" kern="0" dirty="0">
                <a:solidFill>
                  <a:schemeClr val="tx1">
                    <a:lumMod val="95000"/>
                  </a:schemeClr>
                </a:solidFill>
              </a:rPr>
              <a:t>Joseph of Arimathea with the Body of Christ</a:t>
            </a:r>
          </a:p>
          <a:p>
            <a:pPr algn="ctr">
              <a:defRPr/>
            </a:pPr>
            <a:endParaRPr lang="en-US" sz="1600" kern="0" dirty="0">
              <a:solidFill>
                <a:schemeClr val="tx1">
                  <a:lumMod val="95000"/>
                </a:schemeClr>
              </a:solidFill>
            </a:endParaRPr>
          </a:p>
          <a:p>
            <a:pPr algn="ctr">
              <a:defRPr/>
            </a:pPr>
            <a:r>
              <a:rPr lang="en-US" sz="1600" kern="0" dirty="0">
                <a:solidFill>
                  <a:schemeClr val="tx1">
                    <a:lumMod val="95000"/>
                  </a:schemeClr>
                </a:solidFill>
              </a:rPr>
              <a:t>Early 13</a:t>
            </a:r>
            <a:r>
              <a:rPr lang="en-US" sz="1600" kern="0" baseline="30000" dirty="0">
                <a:solidFill>
                  <a:schemeClr val="tx1">
                    <a:lumMod val="95000"/>
                  </a:schemeClr>
                </a:solidFill>
              </a:rPr>
              <a:t>th</a:t>
            </a:r>
            <a:r>
              <a:rPr lang="en-US" sz="1600" kern="0" dirty="0">
                <a:solidFill>
                  <a:schemeClr val="tx1">
                    <a:lumMod val="95000"/>
                  </a:schemeClr>
                </a:solidFill>
              </a:rPr>
              <a:t> century</a:t>
            </a:r>
          </a:p>
          <a:p>
            <a:pPr algn="ctr">
              <a:defRPr/>
            </a:pPr>
            <a:r>
              <a:rPr lang="en-US" sz="1600" kern="0" dirty="0">
                <a:solidFill>
                  <a:schemeClr val="tx1">
                    <a:lumMod val="95000"/>
                  </a:schemeClr>
                </a:solidFill>
              </a:rPr>
              <a:t>Victoria and Albert Museum</a:t>
            </a:r>
          </a:p>
          <a:p>
            <a:pPr algn="ctr">
              <a:defRPr/>
            </a:pPr>
            <a:r>
              <a:rPr lang="en-US" sz="1600" kern="0" dirty="0">
                <a:solidFill>
                  <a:schemeClr val="tx1">
                    <a:lumMod val="95000"/>
                  </a:schemeClr>
                </a:solidFill>
              </a:rPr>
              <a:t>London, England</a:t>
            </a:r>
          </a:p>
        </p:txBody>
      </p:sp>
      <p:pic>
        <p:nvPicPr>
          <p:cNvPr id="2" name="Picture 1"/>
          <p:cNvPicPr>
            <a:picLocks noChangeAspect="1"/>
          </p:cNvPicPr>
          <p:nvPr/>
        </p:nvPicPr>
        <p:blipFill>
          <a:blip r:embed="rId2"/>
          <a:stretch>
            <a:fillRect/>
          </a:stretch>
        </p:blipFill>
        <p:spPr>
          <a:xfrm>
            <a:off x="5562600" y="0"/>
            <a:ext cx="3638550" cy="6858000"/>
          </a:xfrm>
          <a:prstGeom prst="rect">
            <a:avLst/>
          </a:prstGeom>
        </p:spPr>
      </p:pic>
    </p:spTree>
    <p:extLst>
      <p:ext uri="{BB962C8B-B14F-4D97-AF65-F5344CB8AC3E}">
        <p14:creationId xmlns:p14="http://schemas.microsoft.com/office/powerpoint/2010/main" val="3244643232"/>
      </p:ext>
    </p:extLst>
  </p:cSld>
  <p:clrMapOvr>
    <a:masterClrMapping/>
  </p:clrMapOvr>
  <p:transition advTm="8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5000" y="5257801"/>
            <a:ext cx="1981200" cy="1323439"/>
          </a:xfrm>
          <a:prstGeom prst="rect">
            <a:avLst/>
          </a:prstGeom>
          <a:noFill/>
        </p:spPr>
        <p:txBody>
          <a:bodyPr wrap="square" rtlCol="0">
            <a:spAutoFit/>
          </a:bodyPr>
          <a:lstStyle/>
          <a:p>
            <a:pPr algn="ctr"/>
            <a:r>
              <a:rPr lang="en-US" sz="1600" dirty="0">
                <a:solidFill>
                  <a:schemeClr val="tx1">
                    <a:lumMod val="95000"/>
                  </a:schemeClr>
                </a:solidFill>
              </a:rPr>
              <a:t>Flagellation of Christ</a:t>
            </a:r>
          </a:p>
          <a:p>
            <a:pPr algn="ctr"/>
            <a:endParaRPr lang="en-US" sz="1600" dirty="0">
              <a:solidFill>
                <a:schemeClr val="tx1">
                  <a:lumMod val="95000"/>
                </a:schemeClr>
              </a:solidFill>
            </a:endParaRPr>
          </a:p>
          <a:p>
            <a:pPr algn="ctr"/>
            <a:r>
              <a:rPr lang="en-US" sz="1600" dirty="0" err="1">
                <a:solidFill>
                  <a:schemeClr val="tx1">
                    <a:lumMod val="95000"/>
                  </a:schemeClr>
                </a:solidFill>
              </a:rPr>
              <a:t>Jusepe</a:t>
            </a:r>
            <a:r>
              <a:rPr lang="en-US" sz="1600" dirty="0">
                <a:solidFill>
                  <a:schemeClr val="tx1">
                    <a:lumMod val="95000"/>
                  </a:schemeClr>
                </a:solidFill>
              </a:rPr>
              <a:t> de Ribera</a:t>
            </a:r>
          </a:p>
          <a:p>
            <a:pPr algn="ctr"/>
            <a:r>
              <a:rPr lang="en-US" sz="1600" dirty="0" err="1">
                <a:solidFill>
                  <a:schemeClr val="tx1">
                    <a:lumMod val="95000"/>
                  </a:schemeClr>
                </a:solidFill>
              </a:rPr>
              <a:t>Girolamini</a:t>
            </a:r>
            <a:r>
              <a:rPr lang="en-US" sz="1600" dirty="0">
                <a:solidFill>
                  <a:schemeClr val="tx1">
                    <a:lumMod val="95000"/>
                  </a:schemeClr>
                </a:solidFill>
              </a:rPr>
              <a:t> Gallery Naples, Italy</a:t>
            </a:r>
          </a:p>
        </p:txBody>
      </p:sp>
      <p:pic>
        <p:nvPicPr>
          <p:cNvPr id="2" name="Picture 1"/>
          <p:cNvPicPr>
            <a:picLocks noChangeAspect="1"/>
          </p:cNvPicPr>
          <p:nvPr/>
        </p:nvPicPr>
        <p:blipFill>
          <a:blip r:embed="rId2"/>
          <a:stretch>
            <a:fillRect/>
          </a:stretch>
        </p:blipFill>
        <p:spPr>
          <a:xfrm>
            <a:off x="4457700" y="1"/>
            <a:ext cx="5600700" cy="6893169"/>
          </a:xfrm>
          <a:prstGeom prst="rect">
            <a:avLst/>
          </a:prstGeom>
        </p:spPr>
      </p:pic>
    </p:spTree>
  </p:cSld>
  <p:clrMapOvr>
    <a:masterClrMapping/>
  </p:clrMapOvr>
  <p:transition advTm="8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350838"/>
          </a:xfrm>
        </p:spPr>
        <p:txBody>
          <a:bodyPr>
            <a:normAutofit fontScale="90000"/>
          </a:bodyPr>
          <a:lstStyle/>
          <a:p>
            <a:r>
              <a:rPr lang="en-US" sz="2400" dirty="0"/>
              <a:t>Credits</a:t>
            </a:r>
          </a:p>
        </p:txBody>
      </p:sp>
      <p:sp>
        <p:nvSpPr>
          <p:cNvPr id="3" name="Content Placeholder 2"/>
          <p:cNvSpPr>
            <a:spLocks noGrp="1"/>
          </p:cNvSpPr>
          <p:nvPr>
            <p:ph idx="1"/>
          </p:nvPr>
        </p:nvSpPr>
        <p:spPr>
          <a:xfrm>
            <a:off x="1676400" y="457200"/>
            <a:ext cx="89916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https://commons.wikimedia.org/wiki/File:The_Flagellation_of_ChrisSpagnGirolamNaples.jpg</a:t>
            </a:r>
          </a:p>
          <a:p>
            <a:pPr>
              <a:buNone/>
            </a:pPr>
            <a:r>
              <a:rPr lang="en-US" sz="1400" dirty="0"/>
              <a:t>https://</a:t>
            </a:r>
            <a:r>
              <a:rPr lang="en-US" sz="1400" dirty="0" err="1"/>
              <a:t>commons.wikimedia.org</a:t>
            </a:r>
            <a:r>
              <a:rPr lang="en-US" sz="1400" dirty="0"/>
              <a:t>/wiki/</a:t>
            </a:r>
            <a:r>
              <a:rPr lang="en-US" sz="1400" dirty="0" err="1"/>
              <a:t>File:El_Greco_019.jpg</a:t>
            </a:r>
            <a:endParaRPr lang="en-US" sz="1400" dirty="0"/>
          </a:p>
          <a:p>
            <a:pPr>
              <a:buNone/>
            </a:pPr>
            <a:r>
              <a:rPr lang="en-US" sz="1400" dirty="0"/>
              <a:t>http://</a:t>
            </a:r>
            <a:r>
              <a:rPr lang="en-US" sz="1400" dirty="0" err="1"/>
              <a:t>www.flickr.com</a:t>
            </a:r>
            <a:r>
              <a:rPr lang="en-US" sz="1400" dirty="0"/>
              <a:t>/photos/</a:t>
            </a:r>
            <a:r>
              <a:rPr lang="en-US" sz="1400" dirty="0" err="1"/>
              <a:t>taniwha</a:t>
            </a:r>
            <a:r>
              <a:rPr lang="en-US" sz="1400" dirty="0"/>
              <a:t>/5224693/</a:t>
            </a:r>
          </a:p>
          <a:p>
            <a:pPr>
              <a:buNone/>
            </a:pPr>
            <a:r>
              <a:rPr lang="en-US" sz="1400" dirty="0"/>
              <a:t>www.JohnAugustSwanson.com - copyright 2009 by John August Swanson</a:t>
            </a:r>
          </a:p>
          <a:p>
            <a:pPr>
              <a:buNone/>
            </a:pPr>
            <a:r>
              <a:rPr lang="en-US" sz="1400" dirty="0"/>
              <a:t>http://diglib.library.vanderbilt.edu/act-imagelink.pl?RC=48300</a:t>
            </a:r>
          </a:p>
          <a:p>
            <a:pPr>
              <a:buNone/>
            </a:pPr>
            <a:r>
              <a:rPr lang="en-US" sz="1400" dirty="0"/>
              <a:t>http://</a:t>
            </a:r>
            <a:r>
              <a:rPr lang="en-US" sz="1400" dirty="0" err="1"/>
              <a:t>www.flickr.com</a:t>
            </a:r>
            <a:r>
              <a:rPr lang="en-US" sz="1400" dirty="0"/>
              <a:t>/photos/</a:t>
            </a:r>
            <a:r>
              <a:rPr lang="en-US" sz="1400" dirty="0" err="1"/>
              <a:t>brtsergio</a:t>
            </a:r>
            <a:r>
              <a:rPr lang="en-US" sz="1400" dirty="0"/>
              <a:t>/2338170327</a:t>
            </a:r>
          </a:p>
          <a:p>
            <a:pPr>
              <a:buNone/>
            </a:pPr>
            <a:r>
              <a:rPr lang="en-US" sz="1400" dirty="0"/>
              <a:t>https://</a:t>
            </a:r>
            <a:r>
              <a:rPr lang="en-US" sz="1400" dirty="0" err="1"/>
              <a:t>commons.wikimedia.org</a:t>
            </a:r>
            <a:r>
              <a:rPr lang="en-US" sz="1400" dirty="0"/>
              <a:t>/wiki/File:Adam_de_</a:t>
            </a:r>
            <a:r>
              <a:rPr lang="en-US" sz="1400" dirty="0" err="1"/>
              <a:t>Coster</a:t>
            </a:r>
            <a:r>
              <a:rPr lang="en-US" sz="1400" dirty="0"/>
              <a:t>_-_</a:t>
            </a:r>
            <a:r>
              <a:rPr lang="en-US" sz="1400" dirty="0" err="1"/>
              <a:t>The_Denial_of_Saint_Peter.jpg</a:t>
            </a:r>
            <a:endParaRPr lang="en-US" sz="1400" dirty="0"/>
          </a:p>
          <a:p>
            <a:pPr>
              <a:buNone/>
            </a:pPr>
            <a:r>
              <a:rPr lang="en-US" sz="1400" dirty="0"/>
              <a:t>https://</a:t>
            </a:r>
            <a:r>
              <a:rPr lang="en-US" sz="1400" dirty="0" err="1"/>
              <a:t>commons.wikimedia.org</a:t>
            </a:r>
            <a:r>
              <a:rPr lang="en-US" sz="1400" dirty="0"/>
              <a:t>/wiki/</a:t>
            </a:r>
            <a:r>
              <a:rPr lang="en-US" sz="1400" dirty="0" err="1"/>
              <a:t>File:What_is_truth.jpg</a:t>
            </a:r>
            <a:endParaRPr lang="en-US" sz="1400" dirty="0"/>
          </a:p>
          <a:p>
            <a:pPr>
              <a:buNone/>
            </a:pPr>
            <a:r>
              <a:rPr lang="en-US" sz="1400" dirty="0"/>
              <a:t>http://</a:t>
            </a:r>
            <a:r>
              <a:rPr lang="en-US" sz="1400" dirty="0" err="1"/>
              <a:t>www.flickr.com</a:t>
            </a:r>
            <a:r>
              <a:rPr lang="en-US" sz="1400" dirty="0"/>
              <a:t>/photos/</a:t>
            </a:r>
            <a:r>
              <a:rPr lang="en-US" sz="1400" dirty="0" err="1"/>
              <a:t>barkaway</a:t>
            </a:r>
            <a:r>
              <a:rPr lang="en-US" sz="1400" dirty="0"/>
              <a:t>/471544128/</a:t>
            </a:r>
          </a:p>
          <a:p>
            <a:pPr>
              <a:buNone/>
            </a:pPr>
            <a:r>
              <a:rPr lang="en-US" sz="1400" dirty="0"/>
              <a:t>http://www.flickr.com/photos/gandalfspics/5312574176/</a:t>
            </a:r>
          </a:p>
          <a:p>
            <a:pPr>
              <a:buNone/>
            </a:pPr>
            <a:r>
              <a:rPr lang="en-US" sz="1400" dirty="0"/>
              <a:t>	https://commons.wikimedia.org/wiki/File:Brooklyn_Museum_-_What_Our_Lord_Saw_from_the_Cross_(Ce_que_voyait_Notre-Seigneur_sur_la_Croix)_-_James_Tissot.jpg</a:t>
            </a:r>
          </a:p>
          <a:p>
            <a:pPr>
              <a:buNone/>
            </a:pPr>
            <a:r>
              <a:rPr lang="en-US" sz="1400" dirty="0"/>
              <a:t>https://commons.wikimedia.org/wiki/File:Parroquia_de_la_Asunci%C3%B3n_de_Mar%C3%ADa_(Coatepec_Harinas)_Estado_de_M%C3%A9xico,M%C3%A9xico.jpg</a:t>
            </a:r>
          </a:p>
          <a:p>
            <a:pPr>
              <a:buNone/>
            </a:pPr>
            <a:r>
              <a:rPr lang="en-US" sz="1400" dirty="0"/>
              <a:t>https://</a:t>
            </a:r>
            <a:r>
              <a:rPr lang="en-US" sz="1400" dirty="0" err="1"/>
              <a:t>commons.wikimedia.org</a:t>
            </a:r>
            <a:r>
              <a:rPr lang="en-US" sz="1400" dirty="0"/>
              <a:t>/wiki/File:Arezzo-Chiesa_di_san_Domenico-Crocifisso_di_Cimabue-closeup.jpg</a:t>
            </a:r>
          </a:p>
          <a:p>
            <a:pPr marL="0" indent="0">
              <a:buNone/>
            </a:pPr>
            <a:r>
              <a:rPr lang="en-US" sz="1400" dirty="0"/>
              <a:t>Image courtesy of </a:t>
            </a:r>
            <a:r>
              <a:rPr lang="en-US" sz="1400" dirty="0" err="1"/>
              <a:t>Patout</a:t>
            </a:r>
            <a:r>
              <a:rPr lang="en-US" sz="1400" dirty="0"/>
              <a:t> Burns, Vanderbilt Divinity School</a:t>
            </a:r>
          </a:p>
          <a:p>
            <a:pPr marL="0" indent="0">
              <a:buNone/>
            </a:pPr>
            <a:endParaRPr lang="en-US" sz="1400"/>
          </a:p>
          <a:p>
            <a:pPr marL="0" indent="0">
              <a:buNone/>
            </a:pPr>
            <a:r>
              <a:rPr lang="en-US" sz="1400"/>
              <a:t>A </a:t>
            </a:r>
            <a:r>
              <a:rPr lang="en-US" sz="1400" dirty="0"/>
              <a:t>service of the Vanderbilt Divinity Library, http://</a:t>
            </a:r>
            <a:r>
              <a:rPr lang="en-US" sz="1400" dirty="0" err="1"/>
              <a:t>diglib.library.vanderbilt.edu</a:t>
            </a:r>
            <a:r>
              <a:rPr lang="en-US" sz="1400" dirty="0"/>
              <a:t>/.  All images available via Creative Commons 3.0 License.</a:t>
            </a:r>
          </a:p>
          <a:p>
            <a:endParaRPr lang="en-US" sz="1400" dirty="0"/>
          </a:p>
        </p:txBody>
      </p:sp>
    </p:spTree>
  </p:cSld>
  <p:clrMapOvr>
    <a:masterClrMapping/>
  </p:clrMapOvr>
  <p:transition advTm="3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086600" cy="1754326"/>
          </a:xfrm>
          <a:prstGeom prst="rect">
            <a:avLst/>
          </a:prstGeom>
        </p:spPr>
        <p:txBody>
          <a:bodyPr wrap="square">
            <a:spAutoFit/>
          </a:bodyPr>
          <a:lstStyle/>
          <a:p>
            <a:r>
              <a:rPr lang="en-US" sz="3600" dirty="0"/>
              <a:t>My times are in your hand; deliver me from the hand of my enemies and persecutors.</a:t>
            </a:r>
            <a:endParaRPr lang="en-US" sz="3600" dirty="0">
              <a:cs typeface="Arial" pitchFamily="34" charset="0"/>
            </a:endParaRPr>
          </a:p>
        </p:txBody>
      </p:sp>
      <p:sp>
        <p:nvSpPr>
          <p:cNvPr id="5" name="TextBox 4"/>
          <p:cNvSpPr txBox="1"/>
          <p:nvPr/>
        </p:nvSpPr>
        <p:spPr>
          <a:xfrm>
            <a:off x="5715000" y="4267201"/>
            <a:ext cx="3352800" cy="461665"/>
          </a:xfrm>
          <a:prstGeom prst="rect">
            <a:avLst/>
          </a:prstGeom>
          <a:noFill/>
        </p:spPr>
        <p:txBody>
          <a:bodyPr wrap="square" rtlCol="0">
            <a:spAutoFit/>
          </a:bodyPr>
          <a:lstStyle/>
          <a:p>
            <a:pPr algn="ctr"/>
            <a:r>
              <a:rPr lang="en-US" sz="2400" dirty="0">
                <a:solidFill>
                  <a:schemeClr val="tx1">
                    <a:lumMod val="95000"/>
                  </a:schemeClr>
                </a:solidFill>
              </a:rPr>
              <a:t>Psalm 31:15</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12468"/>
            <a:ext cx="8763000" cy="338554"/>
          </a:xfrm>
          <a:prstGeom prst="rect">
            <a:avLst/>
          </a:prstGeom>
          <a:noFill/>
        </p:spPr>
        <p:txBody>
          <a:bodyPr wrap="square" rtlCol="0">
            <a:spAutoFit/>
          </a:bodyPr>
          <a:lstStyle/>
          <a:p>
            <a:pPr algn="ctr"/>
            <a:r>
              <a:rPr lang="en-US" sz="1600" dirty="0">
                <a:solidFill>
                  <a:schemeClr val="tx1">
                    <a:lumMod val="95000"/>
                  </a:schemeClr>
                </a:solidFill>
              </a:rPr>
              <a:t>Christ on the Mount  --  El Greco, National Gallery, London, England</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71478" y="1"/>
            <a:ext cx="7810722" cy="6332685"/>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6858000" cy="1754326"/>
          </a:xfrm>
          <a:prstGeom prst="rect">
            <a:avLst/>
          </a:prstGeom>
        </p:spPr>
        <p:txBody>
          <a:bodyPr wrap="square">
            <a:spAutoFit/>
          </a:bodyPr>
          <a:lstStyle/>
          <a:p>
            <a:r>
              <a:rPr lang="en-US" sz="3600" dirty="0"/>
              <a:t>he humbled himself and became obedient to the point of death-- even death on a cross.</a:t>
            </a:r>
          </a:p>
        </p:txBody>
      </p:sp>
      <p:sp>
        <p:nvSpPr>
          <p:cNvPr id="5" name="TextBox 4"/>
          <p:cNvSpPr txBox="1"/>
          <p:nvPr/>
        </p:nvSpPr>
        <p:spPr>
          <a:xfrm>
            <a:off x="5943600" y="4191001"/>
            <a:ext cx="3352800" cy="461665"/>
          </a:xfrm>
          <a:prstGeom prst="rect">
            <a:avLst/>
          </a:prstGeom>
          <a:noFill/>
        </p:spPr>
        <p:txBody>
          <a:bodyPr wrap="square" rtlCol="0">
            <a:spAutoFit/>
          </a:bodyPr>
          <a:lstStyle/>
          <a:p>
            <a:pPr algn="ctr"/>
            <a:r>
              <a:rPr lang="en-US" sz="2400" dirty="0">
                <a:solidFill>
                  <a:schemeClr val="tx1">
                    <a:lumMod val="95000"/>
                  </a:schemeClr>
                </a:solidFill>
              </a:rPr>
              <a:t>Philippians 2:8</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45108" y="0"/>
            <a:ext cx="5141893" cy="6858000"/>
          </a:xfrm>
          <a:prstGeom prst="rect">
            <a:avLst/>
          </a:prstGeom>
        </p:spPr>
      </p:pic>
      <p:sp>
        <p:nvSpPr>
          <p:cNvPr id="4" name="TextBox 3"/>
          <p:cNvSpPr txBox="1"/>
          <p:nvPr/>
        </p:nvSpPr>
        <p:spPr>
          <a:xfrm>
            <a:off x="1910080" y="5257801"/>
            <a:ext cx="2743200" cy="1354217"/>
          </a:xfrm>
          <a:prstGeom prst="rect">
            <a:avLst/>
          </a:prstGeom>
          <a:noFill/>
        </p:spPr>
        <p:txBody>
          <a:bodyPr wrap="square" rtlCol="0">
            <a:spAutoFit/>
          </a:bodyPr>
          <a:lstStyle/>
          <a:p>
            <a:pPr algn="ctr"/>
            <a:r>
              <a:rPr lang="en-US" sz="1600" dirty="0">
                <a:solidFill>
                  <a:schemeClr val="tx1">
                    <a:lumMod val="95000"/>
                  </a:schemeClr>
                </a:solidFill>
              </a:rPr>
              <a:t>Black Jesus with Crown of Thorns</a:t>
            </a:r>
          </a:p>
          <a:p>
            <a:pPr algn="ctr"/>
            <a:endParaRPr lang="en-US" sz="1600" dirty="0">
              <a:solidFill>
                <a:schemeClr val="tx1">
                  <a:lumMod val="95000"/>
                </a:schemeClr>
              </a:solidFill>
            </a:endParaRPr>
          </a:p>
          <a:p>
            <a:pPr algn="ctr"/>
            <a:r>
              <a:rPr lang="en-US" sz="1600" dirty="0">
                <a:solidFill>
                  <a:schemeClr val="tx1">
                    <a:lumMod val="95000"/>
                  </a:schemeClr>
                </a:solidFill>
              </a:rPr>
              <a:t>Roadside Mural</a:t>
            </a:r>
          </a:p>
          <a:p>
            <a:pPr algn="ctr"/>
            <a:r>
              <a:rPr lang="en-US" sz="1600" dirty="0">
                <a:solidFill>
                  <a:schemeClr val="tx1">
                    <a:lumMod val="95000"/>
                  </a:schemeClr>
                </a:solidFill>
              </a:rPr>
              <a:t>Wellington, New Zealand</a:t>
            </a:r>
          </a:p>
        </p:txBody>
      </p:sp>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752600"/>
            <a:ext cx="7467600" cy="2308324"/>
          </a:xfrm>
          <a:prstGeom prst="rect">
            <a:avLst/>
          </a:prstGeom>
        </p:spPr>
        <p:txBody>
          <a:bodyPr wrap="square">
            <a:spAutoFit/>
          </a:bodyPr>
          <a:lstStyle/>
          <a:p>
            <a:r>
              <a:rPr lang="en-US" sz="3600" dirty="0"/>
              <a:t>While they were eating, Jesus took a loaf of bread, and after blessing it he broke it, gave it to the disciples, and said, "Take, eat; this is my body."</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26:26</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6519446"/>
            <a:ext cx="8763000" cy="338554"/>
          </a:xfrm>
          <a:prstGeom prst="rect">
            <a:avLst/>
          </a:prstGeom>
          <a:noFill/>
        </p:spPr>
        <p:txBody>
          <a:bodyPr wrap="square" rtlCol="0">
            <a:spAutoFit/>
          </a:bodyPr>
          <a:lstStyle/>
          <a:p>
            <a:pPr algn="ctr"/>
            <a:r>
              <a:rPr lang="en-US" sz="1600" dirty="0">
                <a:solidFill>
                  <a:schemeClr val="tx1">
                    <a:lumMod val="95000"/>
                  </a:schemeClr>
                </a:solidFill>
              </a:rPr>
              <a:t>Last Supper  --  John August Swanson, serigraph, 2009</a:t>
            </a:r>
          </a:p>
        </p:txBody>
      </p:sp>
      <p:pic>
        <p:nvPicPr>
          <p:cNvPr id="3" name="Picture 2">
            <a:extLst>
              <a:ext uri="{FF2B5EF4-FFF2-40B4-BE49-F238E27FC236}">
                <a16:creationId xmlns:a16="http://schemas.microsoft.com/office/drawing/2014/main" id="{1EE4BAA5-883A-46B4-8E08-2688D11C147A}"/>
              </a:ext>
            </a:extLst>
          </p:cNvPr>
          <p:cNvPicPr>
            <a:picLocks noChangeAspect="1"/>
          </p:cNvPicPr>
          <p:nvPr/>
        </p:nvPicPr>
        <p:blipFill rotWithShape="1">
          <a:blip r:embed="rId3"/>
          <a:srcRect l="7000" t="4430" r="4001" b="5352"/>
          <a:stretch/>
        </p:blipFill>
        <p:spPr>
          <a:xfrm>
            <a:off x="1981200" y="4282"/>
            <a:ext cx="8229600" cy="6472719"/>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4002</TotalTime>
  <Words>994</Words>
  <Application>Microsoft Office PowerPoint</Application>
  <PresentationFormat>Widescreen</PresentationFormat>
  <Paragraphs>93</Paragraphs>
  <Slides>30</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Calibri</vt:lpstr>
      <vt:lpstr>First Sunday after Christmas Day Year A</vt:lpstr>
      <vt:lpstr>Liturgy of the Passion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145</cp:revision>
  <dcterms:created xsi:type="dcterms:W3CDTF">2016-08-31T16:46:43Z</dcterms:created>
  <dcterms:modified xsi:type="dcterms:W3CDTF">2022-09-17T14:01:30Z</dcterms:modified>
</cp:coreProperties>
</file>