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82" r:id="rId3"/>
    <p:sldId id="417" r:id="rId4"/>
    <p:sldId id="383" r:id="rId5"/>
    <p:sldId id="411" r:id="rId6"/>
    <p:sldId id="385" r:id="rId7"/>
    <p:sldId id="388" r:id="rId8"/>
    <p:sldId id="387" r:id="rId9"/>
    <p:sldId id="412" r:id="rId10"/>
    <p:sldId id="389" r:id="rId11"/>
    <p:sldId id="410" r:id="rId12"/>
    <p:sldId id="393" r:id="rId13"/>
    <p:sldId id="395" r:id="rId14"/>
    <p:sldId id="386" r:id="rId15"/>
    <p:sldId id="397" r:id="rId16"/>
    <p:sldId id="398" r:id="rId17"/>
    <p:sldId id="399" r:id="rId18"/>
    <p:sldId id="407" r:id="rId19"/>
    <p:sldId id="401" r:id="rId20"/>
    <p:sldId id="400" r:id="rId21"/>
    <p:sldId id="416" r:id="rId22"/>
    <p:sldId id="408" r:id="rId23"/>
    <p:sldId id="403" r:id="rId24"/>
    <p:sldId id="402" r:id="rId25"/>
    <p:sldId id="405" r:id="rId26"/>
    <p:sldId id="415" r:id="rId27"/>
    <p:sldId id="406" r:id="rId28"/>
    <p:sldId id="413"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04" autoAdjust="0"/>
    <p:restoredTop sz="94694"/>
  </p:normalViewPr>
  <p:slideViewPr>
    <p:cSldViewPr>
      <p:cViewPr varScale="1">
        <p:scale>
          <a:sx n="83" d="100"/>
          <a:sy n="83" d="100"/>
        </p:scale>
        <p:origin x="232" y="1016"/>
      </p:cViewPr>
      <p:guideLst>
        <p:guide orient="horz" pos="2160"/>
        <p:guide pos="3840"/>
      </p:guideLst>
    </p:cSldViewPr>
  </p:slideViewPr>
  <p:notesTextViewPr>
    <p:cViewPr>
      <p:scale>
        <a:sx n="100" d="100"/>
        <a:sy n="100" d="100"/>
      </p:scale>
      <p:origin x="0" y="0"/>
    </p:cViewPr>
  </p:notesTextViewPr>
  <p:sorterViewPr>
    <p:cViewPr>
      <p:scale>
        <a:sx n="70" d="100"/>
        <a:sy n="70" d="100"/>
      </p:scale>
      <p:origin x="0" y="-3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3/9/22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Liturgy of the Palms</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4572000" y="5845176"/>
            <a:ext cx="3429000" cy="954107"/>
          </a:xfrm>
          <a:prstGeom prst="rect">
            <a:avLst/>
          </a:prstGeom>
        </p:spPr>
        <p:txBody>
          <a:bodyPr wrap="square">
            <a:spAutoFit/>
          </a:bodyPr>
          <a:lstStyle/>
          <a:p>
            <a:r>
              <a:rPr lang="sv-SE" sz="2800" dirty="0"/>
              <a:t>Psalm 118:1-2, 19-29  Matthew 21:1-11</a:t>
            </a:r>
            <a:r>
              <a:rPr lang="en-US" sz="2800" dirty="0"/>
              <a:t> </a:t>
            </a:r>
            <a:r>
              <a:rPr lang="fi-FI" sz="2800" dirty="0"/>
              <a:t>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828800"/>
            <a:ext cx="7467600" cy="2308324"/>
          </a:xfrm>
          <a:prstGeom prst="rect">
            <a:avLst/>
          </a:prstGeom>
        </p:spPr>
        <p:txBody>
          <a:bodyPr wrap="square">
            <a:spAutoFit/>
          </a:bodyPr>
          <a:lstStyle/>
          <a:p>
            <a:r>
              <a:rPr lang="en-US" sz="3600" dirty="0"/>
              <a:t>saying to them, "Go into the village ahead of you, and immediately you will find a donkey tied, and a colt with her; untie them and bring them to me.</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Matthew 21:2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5850" y="0"/>
            <a:ext cx="5314950" cy="6858000"/>
          </a:xfrm>
          <a:prstGeom prst="rect">
            <a:avLst/>
          </a:prstGeom>
        </p:spPr>
      </p:pic>
      <p:sp>
        <p:nvSpPr>
          <p:cNvPr id="3" name="TextBox 2"/>
          <p:cNvSpPr txBox="1"/>
          <p:nvPr/>
        </p:nvSpPr>
        <p:spPr>
          <a:xfrm>
            <a:off x="1981200" y="4800600"/>
            <a:ext cx="2286000" cy="1815882"/>
          </a:xfrm>
          <a:prstGeom prst="rect">
            <a:avLst/>
          </a:prstGeom>
          <a:noFill/>
        </p:spPr>
        <p:txBody>
          <a:bodyPr wrap="square" rtlCol="0">
            <a:spAutoFit/>
          </a:bodyPr>
          <a:lstStyle/>
          <a:p>
            <a:pPr algn="ctr">
              <a:defRPr/>
            </a:pPr>
            <a:r>
              <a:rPr lang="en-US" sz="1600" kern="0" dirty="0">
                <a:solidFill>
                  <a:schemeClr val="tx1">
                    <a:lumMod val="95000"/>
                  </a:schemeClr>
                </a:solidFill>
              </a:rPr>
              <a:t>The Entry into Jerusalem, detail</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Manuscript illumination,  c. 1190</a:t>
            </a:r>
          </a:p>
          <a:p>
            <a:pPr algn="ctr">
              <a:defRPr/>
            </a:pPr>
            <a:r>
              <a:rPr lang="en-US" sz="1600" kern="0" dirty="0">
                <a:solidFill>
                  <a:schemeClr val="tx1">
                    <a:lumMod val="95000"/>
                  </a:schemeClr>
                </a:solidFill>
              </a:rPr>
              <a:t>Getty Center</a:t>
            </a:r>
          </a:p>
          <a:p>
            <a:pPr algn="ctr">
              <a:defRPr/>
            </a:pPr>
            <a:r>
              <a:rPr lang="en-US" sz="1600" kern="0" dirty="0">
                <a:solidFill>
                  <a:schemeClr val="tx1">
                    <a:lumMod val="95000"/>
                  </a:schemeClr>
                </a:solidFill>
              </a:rPr>
              <a:t>Los Angeles, CA</a:t>
            </a:r>
          </a:p>
        </p:txBody>
      </p:sp>
      <p:sp>
        <p:nvSpPr>
          <p:cNvPr id="4" name="TextBox 3"/>
          <p:cNvSpPr txBox="1"/>
          <p:nvPr/>
        </p:nvSpPr>
        <p:spPr>
          <a:xfrm>
            <a:off x="2209800" y="1905000"/>
            <a:ext cx="2209800" cy="2308324"/>
          </a:xfrm>
          <a:prstGeom prst="rect">
            <a:avLst/>
          </a:prstGeom>
          <a:noFill/>
        </p:spPr>
        <p:txBody>
          <a:bodyPr wrap="square" rtlCol="0">
            <a:spAutoFit/>
          </a:bodyPr>
          <a:lstStyle/>
          <a:p>
            <a:pPr>
              <a:defRPr/>
            </a:pPr>
            <a:r>
              <a:rPr lang="en-US" kern="0">
                <a:solidFill>
                  <a:sysClr val="windowText" lastClr="000000"/>
                </a:solidFill>
              </a:rPr>
              <a:t>http://www.getty.edu/art/collection/objects/244431/unknown-maker-the-entry-into-jerusalem-english-illumination-about-1190-written-about-1490/</a:t>
            </a:r>
            <a:endParaRPr lang="en-US" kern="0" dirty="0">
              <a:solidFill>
                <a:sysClr val="windowText" lastClr="000000"/>
              </a:solidFill>
            </a:endParaRPr>
          </a:p>
        </p:txBody>
      </p:sp>
    </p:spTree>
    <p:extLst>
      <p:ext uri="{BB962C8B-B14F-4D97-AF65-F5344CB8AC3E}">
        <p14:creationId xmlns:p14="http://schemas.microsoft.com/office/powerpoint/2010/main" val="313659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553200" cy="1754326"/>
          </a:xfrm>
          <a:prstGeom prst="rect">
            <a:avLst/>
          </a:prstGeom>
        </p:spPr>
        <p:txBody>
          <a:bodyPr wrap="square">
            <a:spAutoFit/>
          </a:bodyPr>
          <a:lstStyle/>
          <a:p>
            <a:r>
              <a:rPr lang="en-US" sz="3600" dirty="0"/>
              <a:t>This took place to fulfill what had been spoken through the prophet, saying,</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828800"/>
            <a:ext cx="7467600" cy="2308324"/>
          </a:xfrm>
          <a:prstGeom prst="rect">
            <a:avLst/>
          </a:prstGeom>
        </p:spPr>
        <p:txBody>
          <a:bodyPr wrap="square">
            <a:spAutoFit/>
          </a:bodyPr>
          <a:lstStyle/>
          <a:p>
            <a:r>
              <a:rPr lang="en-US" sz="3600" dirty="0"/>
              <a:t>"Tell the daughter of Zion, Look, your king is coming to you, humble, and mounted on a donkey, and on a colt, the foal of a donkey."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21:5</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Palm Sunday Procession  --  Church of San Martin, Tegucigalpa, Honduras</a:t>
            </a:r>
          </a:p>
        </p:txBody>
      </p:sp>
      <p:pic>
        <p:nvPicPr>
          <p:cNvPr id="3" name="Picture 2"/>
          <p:cNvPicPr>
            <a:picLocks noChangeAspect="1"/>
          </p:cNvPicPr>
          <p:nvPr/>
        </p:nvPicPr>
        <p:blipFill>
          <a:blip r:embed="rId2"/>
          <a:stretch>
            <a:fillRect/>
          </a:stretch>
        </p:blipFill>
        <p:spPr>
          <a:xfrm>
            <a:off x="2133600" y="133350"/>
            <a:ext cx="7848600" cy="588645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…they brought the donkey and the colt, and put their cloaks on them, </a:t>
            </a:r>
          </a:p>
          <a:p>
            <a:r>
              <a:rPr lang="en-US" sz="3600" dirty="0"/>
              <a:t>and he sat on them.</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Matthew 21:7</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3048000" cy="1323439"/>
          </a:xfrm>
          <a:prstGeom prst="rect">
            <a:avLst/>
          </a:prstGeom>
          <a:noFill/>
        </p:spPr>
        <p:txBody>
          <a:bodyPr wrap="square" rtlCol="0">
            <a:spAutoFit/>
          </a:bodyPr>
          <a:lstStyle/>
          <a:p>
            <a:pPr algn="ctr"/>
            <a:r>
              <a:rPr lang="en-US" sz="1600" dirty="0">
                <a:solidFill>
                  <a:schemeClr val="tx1">
                    <a:lumMod val="95000"/>
                  </a:schemeClr>
                </a:solidFill>
              </a:rPr>
              <a:t>Entry into </a:t>
            </a:r>
            <a:r>
              <a:rPr lang="en-US" sz="1600" dirty="0" err="1">
                <a:solidFill>
                  <a:schemeClr val="tx1">
                    <a:lumMod val="95000"/>
                  </a:schemeClr>
                </a:solidFill>
              </a:rPr>
              <a:t>Jerusalm</a:t>
            </a:r>
            <a:r>
              <a:rPr lang="en-US" sz="1600" dirty="0">
                <a:solidFill>
                  <a:schemeClr val="tx1">
                    <a:lumMod val="95000"/>
                  </a:schemeClr>
                </a:solidFill>
              </a:rPr>
              <a:t>, detail</a:t>
            </a:r>
          </a:p>
          <a:p>
            <a:pPr algn="ctr"/>
            <a:endParaRPr lang="en-US" sz="1600" dirty="0">
              <a:solidFill>
                <a:schemeClr val="tx1">
                  <a:lumMod val="95000"/>
                </a:schemeClr>
              </a:solidFill>
            </a:endParaRPr>
          </a:p>
          <a:p>
            <a:pPr algn="ctr"/>
            <a:r>
              <a:rPr lang="en-US" sz="1600" dirty="0">
                <a:solidFill>
                  <a:schemeClr val="tx1">
                    <a:lumMod val="95000"/>
                  </a:schemeClr>
                </a:solidFill>
              </a:rPr>
              <a:t>Pieter </a:t>
            </a:r>
            <a:r>
              <a:rPr lang="en-US" sz="1600" dirty="0" err="1">
                <a:solidFill>
                  <a:schemeClr val="tx1">
                    <a:lumMod val="95000"/>
                  </a:schemeClr>
                </a:solidFill>
              </a:rPr>
              <a:t>Coecks</a:t>
            </a:r>
            <a:r>
              <a:rPr lang="en-US" sz="1600" dirty="0">
                <a:solidFill>
                  <a:schemeClr val="tx1">
                    <a:lumMod val="95000"/>
                  </a:schemeClr>
                </a:solidFill>
              </a:rPr>
              <a:t> van </a:t>
            </a:r>
            <a:r>
              <a:rPr lang="en-US" sz="1600" dirty="0" err="1">
                <a:solidFill>
                  <a:schemeClr val="tx1">
                    <a:lumMod val="95000"/>
                  </a:schemeClr>
                </a:solidFill>
              </a:rPr>
              <a:t>Aelst</a:t>
            </a:r>
            <a:endParaRPr lang="en-US" sz="1600" dirty="0">
              <a:solidFill>
                <a:schemeClr val="tx1">
                  <a:lumMod val="95000"/>
                </a:schemeClr>
              </a:solidFill>
            </a:endParaRPr>
          </a:p>
          <a:p>
            <a:pPr algn="ctr"/>
            <a:r>
              <a:rPr lang="en-US" sz="1600" dirty="0" err="1">
                <a:solidFill>
                  <a:schemeClr val="tx1">
                    <a:lumMod val="95000"/>
                  </a:schemeClr>
                </a:solidFill>
              </a:rPr>
              <a:t>Bonnefantenmuseum</a:t>
            </a:r>
            <a:r>
              <a:rPr lang="en-US" sz="1600" dirty="0">
                <a:solidFill>
                  <a:schemeClr val="tx1">
                    <a:lumMod val="95000"/>
                  </a:schemeClr>
                </a:solidFill>
              </a:rPr>
              <a:t> </a:t>
            </a:r>
          </a:p>
          <a:p>
            <a:pPr algn="ctr"/>
            <a:r>
              <a:rPr lang="en-US" sz="1600" dirty="0">
                <a:solidFill>
                  <a:schemeClr val="tx1">
                    <a:lumMod val="95000"/>
                  </a:schemeClr>
                </a:solidFill>
              </a:rPr>
              <a:t>Maastricht, Netherlands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15992" y="0"/>
            <a:ext cx="4666208" cy="685800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1"/>
            <a:ext cx="7086600" cy="2398931"/>
          </a:xfrm>
          <a:prstGeom prst="rect">
            <a:avLst/>
          </a:prstGeom>
        </p:spPr>
        <p:txBody>
          <a:bodyPr wrap="square">
            <a:spAutoFit/>
          </a:bodyPr>
          <a:lstStyle/>
          <a:p>
            <a:r>
              <a:rPr lang="en-US" sz="3600" dirty="0"/>
              <a:t>A very large crowd spread their cloaks on the road, and others cut branches from the trees and spread them on the road.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21:8</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Entry into Jerusalem, detail  --  Pietro Lorenzetti, Lower Church, San Francesco, Assisi</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52800" y="1"/>
            <a:ext cx="5486400" cy="6197139"/>
          </a:xfrm>
          <a:prstGeom prst="rect">
            <a:avLst/>
          </a:prstGeom>
        </p:spPr>
      </p:pic>
    </p:spTree>
    <p:extLst>
      <p:ext uri="{BB962C8B-B14F-4D97-AF65-F5344CB8AC3E}">
        <p14:creationId xmlns:p14="http://schemas.microsoft.com/office/powerpoint/2010/main" val="3701135601"/>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crowds that went ahead of him and that followed were shouting, "Hosanna to the Son of David! </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21:9a</a:t>
            </a:r>
            <a:endParaRPr lang="en-US" sz="2400" dirty="0">
              <a:solidFill>
                <a:schemeClr val="tx1">
                  <a:lumMod val="95000"/>
                </a:schemeClr>
              </a:solidFill>
            </a:endParaRP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O give thanks to the LORD, for he is good; his steadfast love endures forever!</a:t>
            </a:r>
            <a:endParaRPr lang="en-US" sz="3600" dirty="0">
              <a:cs typeface="Arial" pitchFamily="34" charset="0"/>
            </a:endParaRPr>
          </a:p>
        </p:txBody>
      </p:sp>
      <p:sp>
        <p:nvSpPr>
          <p:cNvPr id="4" name="TextBox 3"/>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118:1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88684" y="228600"/>
            <a:ext cx="8122117" cy="6028134"/>
          </a:xfrm>
          <a:prstGeom prst="rect">
            <a:avLst/>
          </a:prstGeom>
        </p:spPr>
      </p:pic>
      <p:sp>
        <p:nvSpPr>
          <p:cNvPr id="4" name="TextBox 3"/>
          <p:cNvSpPr txBox="1"/>
          <p:nvPr/>
        </p:nvSpPr>
        <p:spPr>
          <a:xfrm>
            <a:off x="1768241" y="6400800"/>
            <a:ext cx="8763000" cy="338554"/>
          </a:xfrm>
          <a:prstGeom prst="rect">
            <a:avLst/>
          </a:prstGeom>
          <a:noFill/>
        </p:spPr>
        <p:txBody>
          <a:bodyPr wrap="square" rtlCol="0">
            <a:spAutoFit/>
          </a:bodyPr>
          <a:lstStyle/>
          <a:p>
            <a:pPr algn="ctr"/>
            <a:r>
              <a:rPr lang="en-US" sz="1600" dirty="0">
                <a:solidFill>
                  <a:schemeClr val="tx1">
                    <a:lumMod val="95000"/>
                  </a:schemeClr>
                </a:solidFill>
              </a:rPr>
              <a:t>Christ’s Entry into Jerusalem  -- Gustave </a:t>
            </a:r>
            <a:r>
              <a:rPr lang="en-US" sz="1600" dirty="0" err="1">
                <a:solidFill>
                  <a:schemeClr val="tx1">
                    <a:lumMod val="95000"/>
                  </a:schemeClr>
                </a:solidFill>
              </a:rPr>
              <a:t>Doré</a:t>
            </a:r>
            <a:endParaRPr lang="en-US" sz="16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44470"/>
            <a:ext cx="6172200" cy="1200329"/>
          </a:xfrm>
          <a:prstGeom prst="rect">
            <a:avLst/>
          </a:prstGeom>
        </p:spPr>
        <p:txBody>
          <a:bodyPr wrap="square">
            <a:spAutoFit/>
          </a:bodyPr>
          <a:lstStyle/>
          <a:p>
            <a:r>
              <a:rPr lang="en-US" sz="3600" dirty="0"/>
              <a:t>Blessed is the one who comes</a:t>
            </a:r>
          </a:p>
          <a:p>
            <a:r>
              <a:rPr lang="en-US" sz="3600" dirty="0"/>
              <a:t>in the name of the Lord! </a:t>
            </a:r>
          </a:p>
        </p:txBody>
      </p:sp>
      <p:sp>
        <p:nvSpPr>
          <p:cNvPr id="5" name="TextBox 4"/>
          <p:cNvSpPr txBox="1"/>
          <p:nvPr/>
        </p:nvSpPr>
        <p:spPr>
          <a:xfrm>
            <a:off x="54864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21:9b</a:t>
            </a:r>
            <a:endParaRPr lang="en-US" sz="2400" dirty="0">
              <a:solidFill>
                <a:schemeClr val="tx1">
                  <a:lumMod val="95000"/>
                </a:schemeClr>
              </a:solidFill>
            </a:endParaRPr>
          </a:p>
        </p:txBody>
      </p:sp>
    </p:spTree>
    <p:extLst>
      <p:ext uri="{BB962C8B-B14F-4D97-AF65-F5344CB8AC3E}">
        <p14:creationId xmlns:p14="http://schemas.microsoft.com/office/powerpoint/2010/main" val="5380638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Entry into Jerusalem  --  Wilhelm </a:t>
            </a:r>
            <a:r>
              <a:rPr lang="en-US" sz="1600" dirty="0" err="1">
                <a:solidFill>
                  <a:schemeClr val="tx1">
                    <a:lumMod val="95000"/>
                  </a:schemeClr>
                </a:solidFill>
              </a:rPr>
              <a:t>Morgner</a:t>
            </a:r>
            <a:r>
              <a:rPr lang="en-US" sz="1600" dirty="0">
                <a:solidFill>
                  <a:schemeClr val="tx1">
                    <a:lumMod val="95000"/>
                  </a:schemeClr>
                </a:solidFill>
              </a:rPr>
              <a:t>, Museum am </a:t>
            </a:r>
            <a:r>
              <a:rPr lang="en-US" sz="1600" dirty="0" err="1">
                <a:solidFill>
                  <a:schemeClr val="tx1">
                    <a:lumMod val="95000"/>
                  </a:schemeClr>
                </a:solidFill>
              </a:rPr>
              <a:t>Ostwall</a:t>
            </a:r>
            <a:r>
              <a:rPr lang="en-US" sz="1600" dirty="0">
                <a:solidFill>
                  <a:schemeClr val="tx1">
                    <a:lumMod val="95000"/>
                  </a:schemeClr>
                </a:solidFill>
              </a:rPr>
              <a:t>, Dortmund, Germany</a:t>
            </a:r>
          </a:p>
        </p:txBody>
      </p:sp>
      <p:sp>
        <p:nvSpPr>
          <p:cNvPr id="5" name="TextBox 4"/>
          <p:cNvSpPr txBox="1"/>
          <p:nvPr/>
        </p:nvSpPr>
        <p:spPr>
          <a:xfrm>
            <a:off x="1600200" y="6059269"/>
            <a:ext cx="4267200" cy="369332"/>
          </a:xfrm>
          <a:prstGeom prst="rect">
            <a:avLst/>
          </a:prstGeom>
          <a:noFill/>
        </p:spPr>
        <p:txBody>
          <a:bodyPr wrap="square" rtlCol="0">
            <a:spAutoFit/>
          </a:bodyPr>
          <a:lstStyle/>
          <a:p>
            <a:r>
              <a:rPr lang="en-US" dirty="0"/>
              <a:t>	</a:t>
            </a:r>
          </a:p>
        </p:txBody>
      </p:sp>
      <p:pic>
        <p:nvPicPr>
          <p:cNvPr id="6" name="Picture 5"/>
          <p:cNvPicPr>
            <a:picLocks noChangeAspect="1"/>
          </p:cNvPicPr>
          <p:nvPr/>
        </p:nvPicPr>
        <p:blipFill>
          <a:blip r:embed="rId2"/>
          <a:stretch>
            <a:fillRect/>
          </a:stretch>
        </p:blipFill>
        <p:spPr>
          <a:xfrm>
            <a:off x="2133600" y="152401"/>
            <a:ext cx="8023588" cy="5638800"/>
          </a:xfrm>
          <a:prstGeom prst="rect">
            <a:avLst/>
          </a:prstGeom>
        </p:spPr>
      </p:pic>
    </p:spTree>
    <p:extLst>
      <p:ext uri="{BB962C8B-B14F-4D97-AF65-F5344CB8AC3E}">
        <p14:creationId xmlns:p14="http://schemas.microsoft.com/office/powerpoint/2010/main" val="1378124933"/>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73070"/>
            <a:ext cx="7467600" cy="646331"/>
          </a:xfrm>
          <a:prstGeom prst="rect">
            <a:avLst/>
          </a:prstGeom>
        </p:spPr>
        <p:txBody>
          <a:bodyPr wrap="square">
            <a:spAutoFit/>
          </a:bodyPr>
          <a:lstStyle/>
          <a:p>
            <a:r>
              <a:rPr lang="en-US" sz="3600" dirty="0"/>
              <a:t>Hosanna in the highest heaven!"</a:t>
            </a:r>
            <a:endParaRPr lang="en-US" sz="3600" dirty="0">
              <a:cs typeface="Arial" pitchFamily="34" charset="0"/>
            </a:endParaRPr>
          </a:p>
        </p:txBody>
      </p:sp>
      <p:sp>
        <p:nvSpPr>
          <p:cNvPr id="5" name="TextBox 4"/>
          <p:cNvSpPr txBox="1"/>
          <p:nvPr/>
        </p:nvSpPr>
        <p:spPr>
          <a:xfrm>
            <a:off x="5562600" y="3886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21:9c</a:t>
            </a:r>
            <a:endParaRPr lang="en-US" sz="2400" dirty="0">
              <a:solidFill>
                <a:schemeClr val="tx1">
                  <a:lumMod val="95000"/>
                </a:schemeClr>
              </a:solidFill>
            </a:endParaRP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059740"/>
            <a:ext cx="2209800" cy="1569660"/>
          </a:xfrm>
          <a:prstGeom prst="rect">
            <a:avLst/>
          </a:prstGeom>
          <a:noFill/>
        </p:spPr>
        <p:txBody>
          <a:bodyPr wrap="square" rtlCol="0">
            <a:spAutoFit/>
          </a:bodyPr>
          <a:lstStyle/>
          <a:p>
            <a:pPr algn="ctr"/>
            <a:r>
              <a:rPr lang="en-US" sz="1600" dirty="0">
                <a:solidFill>
                  <a:schemeClr val="tx1">
                    <a:lumMod val="95000"/>
                  </a:schemeClr>
                </a:solidFill>
              </a:rPr>
              <a:t>Entry into Jerusalem</a:t>
            </a:r>
          </a:p>
          <a:p>
            <a:pPr algn="ctr"/>
            <a:endParaRPr lang="en-US" sz="1600" dirty="0">
              <a:solidFill>
                <a:schemeClr val="tx1">
                  <a:lumMod val="95000"/>
                </a:schemeClr>
              </a:solidFill>
            </a:endParaRPr>
          </a:p>
          <a:p>
            <a:pPr algn="ctr"/>
            <a:r>
              <a:rPr lang="en-US" sz="1600" dirty="0">
                <a:solidFill>
                  <a:schemeClr val="tx1">
                    <a:lumMod val="95000"/>
                  </a:schemeClr>
                </a:solidFill>
              </a:rPr>
              <a:t>Illuminated manuscript</a:t>
            </a:r>
          </a:p>
          <a:p>
            <a:pPr algn="ctr"/>
            <a:r>
              <a:rPr lang="en-US" sz="1600" dirty="0">
                <a:solidFill>
                  <a:schemeClr val="tx1">
                    <a:lumMod val="95000"/>
                  </a:schemeClr>
                </a:solidFill>
              </a:rPr>
              <a:t>c. 1030</a:t>
            </a: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59410"/>
            <a:ext cx="5181600" cy="6762427"/>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7467600" cy="1754326"/>
          </a:xfrm>
          <a:prstGeom prst="rect">
            <a:avLst/>
          </a:prstGeom>
        </p:spPr>
        <p:txBody>
          <a:bodyPr wrap="square">
            <a:spAutoFit/>
          </a:bodyPr>
          <a:lstStyle/>
          <a:p>
            <a:r>
              <a:rPr lang="en-US" sz="3600" dirty="0"/>
              <a:t>When he entered Jerusalem, the whole city was in turmoil, asking, "Who is this?"?</a:t>
            </a:r>
            <a:endParaRPr lang="en-US" sz="3600" dirty="0">
              <a:cs typeface="Arial" pitchFamily="34" charset="0"/>
            </a:endParaRP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21:10</a:t>
            </a:r>
          </a:p>
        </p:txBody>
      </p:sp>
    </p:spTree>
    <p:extLst>
      <p:ext uri="{BB962C8B-B14F-4D97-AF65-F5344CB8AC3E}">
        <p14:creationId xmlns:p14="http://schemas.microsoft.com/office/powerpoint/2010/main" val="267176799"/>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00200" y="609601"/>
            <a:ext cx="8949062" cy="5141191"/>
          </a:xfrm>
          <a:prstGeom prst="rect">
            <a:avLst/>
          </a:prstGeom>
        </p:spPr>
      </p:pic>
      <p:sp>
        <p:nvSpPr>
          <p:cNvPr id="4" name="TextBox 3"/>
          <p:cNvSpPr txBox="1"/>
          <p:nvPr/>
        </p:nvSpPr>
        <p:spPr>
          <a:xfrm>
            <a:off x="1752600" y="6096000"/>
            <a:ext cx="8763000" cy="338554"/>
          </a:xfrm>
          <a:prstGeom prst="rect">
            <a:avLst/>
          </a:prstGeom>
          <a:noFill/>
        </p:spPr>
        <p:txBody>
          <a:bodyPr wrap="square" rtlCol="0">
            <a:spAutoFit/>
          </a:bodyPr>
          <a:lstStyle/>
          <a:p>
            <a:pPr algn="ctr">
              <a:defRPr/>
            </a:pPr>
            <a:r>
              <a:rPr lang="en-US" sz="1600" kern="0" dirty="0">
                <a:solidFill>
                  <a:schemeClr val="tx1">
                    <a:lumMod val="95000"/>
                  </a:schemeClr>
                </a:solidFill>
              </a:rPr>
              <a:t>Christ’s Entry into Brussels  --  James Ensor, Getty Museum, Los Angeles, CA</a:t>
            </a:r>
          </a:p>
        </p:txBody>
      </p:sp>
    </p:spTree>
    <p:extLst>
      <p:ext uri="{BB962C8B-B14F-4D97-AF65-F5344CB8AC3E}">
        <p14:creationId xmlns:p14="http://schemas.microsoft.com/office/powerpoint/2010/main" val="3356816869"/>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crowds were saying, "This is the prophet Jesus from Nazareth in Galilee."</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21:11</a:t>
            </a:r>
          </a:p>
        </p:txBody>
      </p:sp>
    </p:spTree>
    <p:extLst>
      <p:ext uri="{BB962C8B-B14F-4D97-AF65-F5344CB8AC3E}">
        <p14:creationId xmlns:p14="http://schemas.microsoft.com/office/powerpoint/2010/main" val="2813563327"/>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defRPr/>
            </a:pPr>
            <a:r>
              <a:rPr lang="en-US" sz="1600" kern="0" dirty="0">
                <a:solidFill>
                  <a:schemeClr val="tx1">
                    <a:lumMod val="95000"/>
                  </a:schemeClr>
                </a:solidFill>
              </a:rPr>
              <a:t>Palm Sunday  --  Nestorian Temple, </a:t>
            </a:r>
            <a:r>
              <a:rPr lang="en-US" sz="1600" kern="0" dirty="0" err="1">
                <a:solidFill>
                  <a:schemeClr val="tx1">
                    <a:lumMod val="95000"/>
                  </a:schemeClr>
                </a:solidFill>
              </a:rPr>
              <a:t>Khocho</a:t>
            </a:r>
            <a:r>
              <a:rPr lang="en-US" sz="1600" kern="0" dirty="0">
                <a:solidFill>
                  <a:schemeClr val="tx1">
                    <a:lumMod val="95000"/>
                  </a:schemeClr>
                </a:solidFill>
              </a:rPr>
              <a:t>, China, 683-770 AD</a:t>
            </a:r>
          </a:p>
        </p:txBody>
      </p:sp>
      <p:pic>
        <p:nvPicPr>
          <p:cNvPr id="2" name="Picture 1"/>
          <p:cNvPicPr>
            <a:picLocks noChangeAspect="1"/>
          </p:cNvPicPr>
          <p:nvPr/>
        </p:nvPicPr>
        <p:blipFill>
          <a:blip r:embed="rId2"/>
          <a:stretch>
            <a:fillRect/>
          </a:stretch>
        </p:blipFill>
        <p:spPr>
          <a:xfrm>
            <a:off x="2743200" y="228601"/>
            <a:ext cx="7086600" cy="5745891"/>
          </a:xfrm>
          <a:prstGeom prst="rect">
            <a:avLst/>
          </a:prstGeom>
        </p:spPr>
      </p:pic>
    </p:spTree>
    <p:extLst>
      <p:ext uri="{BB962C8B-B14F-4D97-AF65-F5344CB8AC3E}">
        <p14:creationId xmlns:p14="http://schemas.microsoft.com/office/powerpoint/2010/main" val="1209180301"/>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503238"/>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fr-FR" sz="1600" dirty="0"/>
              <a:t>Mike </a:t>
            </a:r>
            <a:r>
              <a:rPr lang="fr-FR" sz="1600" dirty="0" err="1"/>
              <a:t>Moyers</a:t>
            </a:r>
            <a:r>
              <a:rPr lang="fr-FR" sz="1600" dirty="0"/>
              <a:t>, https://www.mikemoyersfineart.com/</a:t>
            </a:r>
            <a:endParaRPr lang="en-US" sz="1600" dirty="0"/>
          </a:p>
          <a:p>
            <a:pPr>
              <a:buNone/>
            </a:pPr>
            <a:r>
              <a:rPr lang="en-US" sz="1600" dirty="0"/>
              <a:t>http://www.getty.edu/art/collection/objects/2068/unknown-maker-the-entry-into-jerusalem-german-about-1400-1410</a:t>
            </a:r>
          </a:p>
          <a:p>
            <a:pPr>
              <a:buNone/>
            </a:pPr>
            <a:r>
              <a:rPr lang="en-US" sz="1600" dirty="0"/>
              <a:t>https://</a:t>
            </a:r>
            <a:r>
              <a:rPr lang="en-US" sz="1600" dirty="0" err="1"/>
              <a:t>www.flickr.com</a:t>
            </a:r>
            <a:r>
              <a:rPr lang="en-US" sz="1600" dirty="0"/>
              <a:t>/photos/</a:t>
            </a:r>
            <a:r>
              <a:rPr lang="en-US" sz="1600" dirty="0" err="1"/>
              <a:t>yumievriwan</a:t>
            </a:r>
            <a:r>
              <a:rPr lang="en-US" sz="1600" dirty="0"/>
              <a:t>/288750960/</a:t>
            </a:r>
          </a:p>
          <a:p>
            <a:pPr>
              <a:buNone/>
            </a:pPr>
            <a:r>
              <a:rPr lang="en-US" sz="1600" dirty="0"/>
              <a:t>https://</a:t>
            </a:r>
            <a:r>
              <a:rPr lang="en-US" sz="1600" dirty="0" err="1"/>
              <a:t>commons.m.wikimedia.org</a:t>
            </a:r>
            <a:r>
              <a:rPr lang="en-US" sz="1600" dirty="0"/>
              <a:t>/wiki/</a:t>
            </a:r>
            <a:r>
              <a:rPr lang="en-US" sz="1600" dirty="0" err="1"/>
              <a:t>File:Bodleian_Library_MS._Arm</a:t>
            </a:r>
            <a:endParaRPr lang="en-US" sz="1600" dirty="0"/>
          </a:p>
          <a:p>
            <a:pPr>
              <a:buNone/>
            </a:pPr>
            <a:r>
              <a:rPr lang="en-US" sz="1600" dirty="0"/>
              <a:t>http://</a:t>
            </a:r>
            <a:r>
              <a:rPr lang="en-US" sz="1600" dirty="0" err="1"/>
              <a:t>www.flickr.com</a:t>
            </a:r>
            <a:r>
              <a:rPr lang="en-US" sz="1600" dirty="0"/>
              <a:t>/photos/</a:t>
            </a:r>
            <a:r>
              <a:rPr lang="en-US" sz="1600" dirty="0" err="1"/>
              <a:t>johndonaghy</a:t>
            </a:r>
            <a:r>
              <a:rPr lang="en-US" sz="1600" dirty="0"/>
              <a:t>/3415402416/</a:t>
            </a:r>
          </a:p>
          <a:p>
            <a:pPr>
              <a:buNone/>
            </a:pPr>
            <a:r>
              <a:rPr lang="en-US" sz="1600" dirty="0"/>
              <a:t>https://</a:t>
            </a:r>
            <a:r>
              <a:rPr lang="en-US" sz="1600" dirty="0" err="1"/>
              <a:t>commons.m.wikimedia.org</a:t>
            </a:r>
            <a:r>
              <a:rPr lang="en-US" sz="1600" dirty="0"/>
              <a:t>/wiki/File:Pieter_coecks_van_aelst,_entrata_a_gerusalemme,_1530-35_ca._03_asino.jpg</a:t>
            </a:r>
          </a:p>
          <a:p>
            <a:pPr>
              <a:buNone/>
            </a:pPr>
            <a:r>
              <a:rPr lang="en-US" sz="1600" dirty="0"/>
              <a:t>https://</a:t>
            </a:r>
            <a:r>
              <a:rPr lang="en-US" sz="1600" dirty="0" err="1"/>
              <a:t>commons.m.wikimedia.org</a:t>
            </a:r>
            <a:r>
              <a:rPr lang="en-US" sz="1600" dirty="0"/>
              <a:t>/wiki/File:Pietro_Lorenzetti_-_</a:t>
            </a:r>
            <a:r>
              <a:rPr lang="en-US" sz="1600" dirty="0" err="1"/>
              <a:t>Entry_of_Christ_into_Jerusalem</a:t>
            </a:r>
            <a:r>
              <a:rPr lang="en-US" sz="1600" dirty="0"/>
              <a:t>_(detail)_-_</a:t>
            </a:r>
            <a:r>
              <a:rPr lang="en-US" sz="1600" dirty="0" err="1"/>
              <a:t>WGA13503.jpg#mw-jump-to-license</a:t>
            </a:r>
            <a:endParaRPr lang="en-US" sz="1600" dirty="0"/>
          </a:p>
          <a:p>
            <a:pPr>
              <a:buNone/>
            </a:pPr>
            <a:r>
              <a:rPr lang="en-US" sz="1600" dirty="0"/>
              <a:t>https://</a:t>
            </a:r>
            <a:r>
              <a:rPr lang="en-US" sz="1600" dirty="0" err="1"/>
              <a:t>commons.m.wikimedia.org</a:t>
            </a:r>
            <a:r>
              <a:rPr lang="en-US" sz="1600" dirty="0"/>
              <a:t>/wiki/File:Gustave_</a:t>
            </a:r>
            <a:r>
              <a:rPr lang="en-US" sz="1600" dirty="0" err="1"/>
              <a:t>Dor%C3%A9</a:t>
            </a:r>
            <a:r>
              <a:rPr lang="en-US" sz="1600" dirty="0"/>
              <a:t>_-_</a:t>
            </a:r>
            <a:r>
              <a:rPr lang="en-US" sz="1600" dirty="0" err="1"/>
              <a:t>Christ%27s_Entry_into_Jerusalem.jpg</a:t>
            </a:r>
            <a:endParaRPr lang="en-US" sz="1600" dirty="0"/>
          </a:p>
          <a:p>
            <a:pPr>
              <a:buNone/>
            </a:pPr>
            <a:r>
              <a:rPr lang="en-US" sz="1600" dirty="0"/>
              <a:t>http://</a:t>
            </a:r>
            <a:r>
              <a:rPr lang="en-US" sz="1600" dirty="0" err="1"/>
              <a:t>commons.wikimedia.org</a:t>
            </a:r>
            <a:r>
              <a:rPr lang="en-US" sz="1600" dirty="0"/>
              <a:t>/wiki/</a:t>
            </a:r>
            <a:r>
              <a:rPr lang="en-US" sz="1600" dirty="0" err="1"/>
              <a:t>File:Wilhelm_Morgner_001.jpg</a:t>
            </a:r>
            <a:endParaRPr lang="en-US" sz="1600" dirty="0"/>
          </a:p>
          <a:p>
            <a:pPr>
              <a:buNone/>
            </a:pPr>
            <a:r>
              <a:rPr lang="en-US" sz="1600" dirty="0"/>
              <a:t>https://</a:t>
            </a:r>
            <a:r>
              <a:rPr lang="en-US" sz="1600" dirty="0" err="1"/>
              <a:t>commons.wikimedia.org</a:t>
            </a:r>
            <a:r>
              <a:rPr lang="en-US" sz="1600" dirty="0"/>
              <a:t>/wiki/File:The_Entry_into_Jerusalem_-_</a:t>
            </a:r>
            <a:r>
              <a:rPr lang="en-US" sz="1600" dirty="0" err="1"/>
              <a:t>Google_Art_Project</a:t>
            </a:r>
            <a:r>
              <a:rPr lang="en-US" sz="1600" dirty="0"/>
              <a:t>_(6834070).jpg</a:t>
            </a:r>
          </a:p>
          <a:p>
            <a:pPr>
              <a:buNone/>
            </a:pPr>
            <a:r>
              <a:rPr lang="en-US" sz="1600" dirty="0"/>
              <a:t>https://</a:t>
            </a:r>
            <a:r>
              <a:rPr lang="en-US" sz="1600" dirty="0" err="1"/>
              <a:t>www.flickr.com</a:t>
            </a:r>
            <a:r>
              <a:rPr lang="en-US" sz="1600" dirty="0"/>
              <a:t>/photos/</a:t>
            </a:r>
            <a:r>
              <a:rPr lang="en-US" sz="1600" dirty="0" err="1"/>
              <a:t>symo_26</a:t>
            </a:r>
            <a:r>
              <a:rPr lang="en-US" sz="1600" dirty="0"/>
              <a:t>/7927523280 - Justin Symons</a:t>
            </a:r>
          </a:p>
          <a:p>
            <a:pPr>
              <a:buNone/>
            </a:pPr>
            <a:r>
              <a:rPr lang="en-US" sz="1600" dirty="0"/>
              <a:t>https://</a:t>
            </a:r>
            <a:r>
              <a:rPr lang="en-US" sz="1600" dirty="0" err="1"/>
              <a:t>commons.m.wikimedia.org</a:t>
            </a:r>
            <a:r>
              <a:rPr lang="en-US" sz="1600" dirty="0"/>
              <a:t>/wiki/File:Nestorian_Temple_-_</a:t>
            </a:r>
            <a:r>
              <a:rPr lang="en-US" sz="1600" dirty="0" err="1"/>
              <a:t>Palm_Sunday.jpg</a:t>
            </a: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508506"/>
            <a:ext cx="1905000" cy="1077218"/>
          </a:xfrm>
          <a:prstGeom prst="rect">
            <a:avLst/>
          </a:prstGeom>
          <a:noFill/>
        </p:spPr>
        <p:txBody>
          <a:bodyPr wrap="square" rtlCol="0">
            <a:spAutoFit/>
          </a:bodyPr>
          <a:lstStyle/>
          <a:p>
            <a:pPr algn="ctr">
              <a:defRPr/>
            </a:pPr>
            <a:r>
              <a:rPr lang="en-US" sz="1600" kern="0" dirty="0">
                <a:solidFill>
                  <a:schemeClr val="tx1">
                    <a:lumMod val="95000"/>
                  </a:schemeClr>
                </a:solidFill>
              </a:rPr>
              <a:t>Hallelujah!</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Mike Moyers</a:t>
            </a:r>
          </a:p>
          <a:p>
            <a:pPr algn="ctr">
              <a:defRPr/>
            </a:pPr>
            <a:r>
              <a:rPr lang="en-US" sz="1600" kern="0" dirty="0">
                <a:solidFill>
                  <a:schemeClr val="tx1">
                    <a:lumMod val="95000"/>
                  </a:schemeClr>
                </a:solidFill>
              </a:rPr>
              <a:t>Nashville, TN</a:t>
            </a:r>
          </a:p>
        </p:txBody>
      </p:sp>
      <p:sp>
        <p:nvSpPr>
          <p:cNvPr id="3" name="TextBox 2"/>
          <p:cNvSpPr txBox="1"/>
          <p:nvPr/>
        </p:nvSpPr>
        <p:spPr>
          <a:xfrm>
            <a:off x="1752600" y="5486400"/>
            <a:ext cx="4191000" cy="369332"/>
          </a:xfrm>
          <a:prstGeom prst="rect">
            <a:avLst/>
          </a:prstGeom>
          <a:noFill/>
        </p:spPr>
        <p:txBody>
          <a:bodyPr wrap="square" rtlCol="0">
            <a:spAutoFit/>
          </a:bodyPr>
          <a:lstStyle/>
          <a:p>
            <a:pPr>
              <a:defRPr/>
            </a:pPr>
            <a:r>
              <a:rPr lang="en-US" kern="0" dirty="0">
                <a:solidFill>
                  <a:sysClr val="windowText" lastClr="000000"/>
                </a:solidFill>
              </a:rPr>
              <a:t>/</a:t>
            </a:r>
          </a:p>
        </p:txBody>
      </p:sp>
      <p:pic>
        <p:nvPicPr>
          <p:cNvPr id="5" name="Picture 4">
            <a:extLst>
              <a:ext uri="{FF2B5EF4-FFF2-40B4-BE49-F238E27FC236}">
                <a16:creationId xmlns:a16="http://schemas.microsoft.com/office/drawing/2014/main" id="{DD6FC9CB-8230-4A8A-AA6B-F7DBB7860517}"/>
              </a:ext>
            </a:extLst>
          </p:cNvPr>
          <p:cNvPicPr>
            <a:picLocks noChangeAspect="1"/>
          </p:cNvPicPr>
          <p:nvPr/>
        </p:nvPicPr>
        <p:blipFill>
          <a:blip r:embed="rId2"/>
          <a:stretch>
            <a:fillRect/>
          </a:stretch>
        </p:blipFill>
        <p:spPr>
          <a:xfrm>
            <a:off x="4114800" y="0"/>
            <a:ext cx="5491892" cy="6858000"/>
          </a:xfrm>
          <a:prstGeom prst="rect">
            <a:avLst/>
          </a:prstGeom>
        </p:spPr>
      </p:pic>
    </p:spTree>
    <p:extLst>
      <p:ext uri="{BB962C8B-B14F-4D97-AF65-F5344CB8AC3E}">
        <p14:creationId xmlns:p14="http://schemas.microsoft.com/office/powerpoint/2010/main" val="3124259203"/>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82969"/>
            <a:ext cx="7467600" cy="1200329"/>
          </a:xfrm>
          <a:prstGeom prst="rect">
            <a:avLst/>
          </a:prstGeom>
        </p:spPr>
        <p:txBody>
          <a:bodyPr wrap="square">
            <a:spAutoFit/>
          </a:bodyPr>
          <a:lstStyle/>
          <a:p>
            <a:r>
              <a:rPr lang="en-US" sz="3600" dirty="0"/>
              <a:t>This is the gate of the LORD; the righteous shall enter through it.</a:t>
            </a:r>
            <a:endParaRPr lang="en-US" sz="3600" dirty="0">
              <a:cs typeface="Arial" pitchFamily="34" charset="0"/>
            </a:endParaRPr>
          </a:p>
        </p:txBody>
      </p:sp>
      <p:sp>
        <p:nvSpPr>
          <p:cNvPr id="5" name="TextBox 4"/>
          <p:cNvSpPr txBox="1"/>
          <p:nvPr/>
        </p:nvSpPr>
        <p:spPr>
          <a:xfrm>
            <a:off x="5410200"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118:20</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1" y="76200"/>
            <a:ext cx="7973315" cy="6248400"/>
          </a:xfrm>
          <a:prstGeom prst="rect">
            <a:avLst/>
          </a:prstGeom>
        </p:spPr>
      </p:pic>
      <p:sp>
        <p:nvSpPr>
          <p:cNvPr id="4" name="TextBox 3"/>
          <p:cNvSpPr txBox="1"/>
          <p:nvPr/>
        </p:nvSpPr>
        <p:spPr>
          <a:xfrm>
            <a:off x="1752600" y="6400800"/>
            <a:ext cx="8686800" cy="338554"/>
          </a:xfrm>
          <a:prstGeom prst="rect">
            <a:avLst/>
          </a:prstGeom>
          <a:noFill/>
        </p:spPr>
        <p:txBody>
          <a:bodyPr wrap="square" rtlCol="0">
            <a:spAutoFit/>
          </a:bodyPr>
          <a:lstStyle/>
          <a:p>
            <a:pPr algn="ctr">
              <a:defRPr/>
            </a:pPr>
            <a:r>
              <a:rPr lang="en-US" sz="1600" kern="0" dirty="0">
                <a:solidFill>
                  <a:schemeClr val="tx1">
                    <a:lumMod val="95000"/>
                  </a:schemeClr>
                </a:solidFill>
              </a:rPr>
              <a:t>Entry into Jerusalem  --  Manuscript illumination, c. 1400-1410, Getty Center, Los Angeles</a:t>
            </a:r>
          </a:p>
        </p:txBody>
      </p:sp>
      <p:sp>
        <p:nvSpPr>
          <p:cNvPr id="3" name="TextBox 2"/>
          <p:cNvSpPr txBox="1"/>
          <p:nvPr/>
        </p:nvSpPr>
        <p:spPr>
          <a:xfrm>
            <a:off x="1752600" y="5486400"/>
            <a:ext cx="4191000" cy="369332"/>
          </a:xfrm>
          <a:prstGeom prst="rect">
            <a:avLst/>
          </a:prstGeom>
          <a:noFill/>
        </p:spPr>
        <p:txBody>
          <a:bodyPr wrap="square" rtlCol="0">
            <a:spAutoFit/>
          </a:bodyPr>
          <a:lstStyle/>
          <a:p>
            <a:pPr>
              <a:defRPr/>
            </a:pPr>
            <a:r>
              <a:rPr lang="en-US" kern="0" dirty="0">
                <a:solidFill>
                  <a:sysClr val="windowText" lastClr="000000"/>
                </a:solidFill>
              </a:rPr>
              <a:t>/</a:t>
            </a:r>
          </a:p>
        </p:txBody>
      </p:sp>
    </p:spTree>
    <p:extLst>
      <p:ext uri="{BB962C8B-B14F-4D97-AF65-F5344CB8AC3E}">
        <p14:creationId xmlns:p14="http://schemas.microsoft.com/office/powerpoint/2010/main" val="4180672587"/>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The LORD is God, and he has given us light. Bind the festal procession with branches…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118:27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Palm Sunday Celebration Dance  --  Youth of </a:t>
            </a:r>
            <a:r>
              <a:rPr lang="en-US" sz="1600" dirty="0" err="1">
                <a:solidFill>
                  <a:schemeClr val="tx1">
                    <a:lumMod val="95000"/>
                  </a:schemeClr>
                </a:solidFill>
              </a:rPr>
              <a:t>Pakarua</a:t>
            </a:r>
            <a:r>
              <a:rPr lang="en-US" sz="1600" dirty="0">
                <a:solidFill>
                  <a:schemeClr val="tx1">
                    <a:lumMod val="95000"/>
                  </a:schemeClr>
                </a:solidFill>
              </a:rPr>
              <a:t> Presbyterian Church, Port Vila, Vanuatu</a:t>
            </a:r>
          </a:p>
        </p:txBody>
      </p:sp>
      <p:pic>
        <p:nvPicPr>
          <p:cNvPr id="8" name="Picture 7"/>
          <p:cNvPicPr>
            <a:picLocks noChangeAspect="1"/>
          </p:cNvPicPr>
          <p:nvPr/>
        </p:nvPicPr>
        <p:blipFill>
          <a:blip r:embed="rId2"/>
          <a:stretch>
            <a:fillRect/>
          </a:stretch>
        </p:blipFill>
        <p:spPr>
          <a:xfrm>
            <a:off x="2057401" y="228601"/>
            <a:ext cx="8078151" cy="539665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7086600" cy="2322732"/>
          </a:xfrm>
          <a:prstGeom prst="rect">
            <a:avLst/>
          </a:prstGeom>
        </p:spPr>
        <p:txBody>
          <a:bodyPr wrap="square">
            <a:spAutoFit/>
          </a:bodyPr>
          <a:lstStyle/>
          <a:p>
            <a:r>
              <a:rPr lang="en-US" sz="3600" dirty="0"/>
              <a:t>When they had come near Jerusalem and had reached </a:t>
            </a:r>
            <a:r>
              <a:rPr lang="en-US" sz="3600" dirty="0" err="1"/>
              <a:t>Bethphage</a:t>
            </a:r>
            <a:r>
              <a:rPr lang="en-US" sz="3600" dirty="0"/>
              <a:t>, at the Mount of Olives, Jesus sent two disciples,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876800"/>
            <a:ext cx="1981200" cy="1569660"/>
          </a:xfrm>
          <a:prstGeom prst="rect">
            <a:avLst/>
          </a:prstGeom>
          <a:noFill/>
        </p:spPr>
        <p:txBody>
          <a:bodyPr wrap="square" rtlCol="0">
            <a:spAutoFit/>
          </a:bodyPr>
          <a:lstStyle/>
          <a:p>
            <a:pPr algn="ctr">
              <a:defRPr/>
            </a:pPr>
            <a:r>
              <a:rPr lang="en-US" sz="1600" kern="0" dirty="0">
                <a:solidFill>
                  <a:schemeClr val="tx1">
                    <a:lumMod val="95000"/>
                  </a:schemeClr>
                </a:solidFill>
              </a:rPr>
              <a:t>Entry into Jerusalem</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Illuminated Armenian Gospels </a:t>
            </a:r>
          </a:p>
          <a:p>
            <a:pPr algn="ctr">
              <a:defRPr/>
            </a:pPr>
            <a:r>
              <a:rPr lang="en-US" sz="1600" kern="0" dirty="0">
                <a:solidFill>
                  <a:schemeClr val="tx1">
                    <a:lumMod val="95000"/>
                  </a:schemeClr>
                </a:solidFill>
              </a:rPr>
              <a:t>Bodleian Library Oxford, England</a:t>
            </a:r>
          </a:p>
        </p:txBody>
      </p:sp>
      <p:sp>
        <p:nvSpPr>
          <p:cNvPr id="2" name="Rectangle 1"/>
          <p:cNvSpPr/>
          <p:nvPr/>
        </p:nvSpPr>
        <p:spPr>
          <a:xfrm>
            <a:off x="1524000" y="2967335"/>
            <a:ext cx="4572000" cy="369332"/>
          </a:xfrm>
          <a:prstGeom prst="rect">
            <a:avLst/>
          </a:prstGeom>
        </p:spPr>
        <p:txBody>
          <a:bodyPr>
            <a:spAutoFit/>
          </a:bodyPr>
          <a:lstStyle/>
          <a:p>
            <a:pPr>
              <a:defRPr/>
            </a:pPr>
            <a:r>
              <a:rPr lang="en-US" kern="0" dirty="0">
                <a:solidFill>
                  <a:sysClr val="windowText" lastClr="000000"/>
                </a:solidFill>
              </a:rPr>
              <a:t>._d.13._Armenian_Gospels-0013-0.jpg</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4316" y="228600"/>
            <a:ext cx="4133485" cy="6499034"/>
          </a:xfrm>
          <a:prstGeom prst="rect">
            <a:avLst/>
          </a:prstGeom>
        </p:spPr>
      </p:pic>
    </p:spTree>
    <p:extLst>
      <p:ext uri="{BB962C8B-B14F-4D97-AF65-F5344CB8AC3E}">
        <p14:creationId xmlns:p14="http://schemas.microsoft.com/office/powerpoint/2010/main" val="220404851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669</TotalTime>
  <Words>874</Words>
  <Application>Microsoft Macintosh PowerPoint</Application>
  <PresentationFormat>Widescreen</PresentationFormat>
  <Paragraphs>86</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Liturgy of the Palms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Serena McMillan</cp:lastModifiedBy>
  <cp:revision>92</cp:revision>
  <dcterms:created xsi:type="dcterms:W3CDTF">2016-08-31T16:46:43Z</dcterms:created>
  <dcterms:modified xsi:type="dcterms:W3CDTF">2022-03-09T16:05:53Z</dcterms:modified>
</cp:coreProperties>
</file>