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0"/>
  </p:notesMasterIdLst>
  <p:sldIdLst>
    <p:sldId id="256" r:id="rId2"/>
    <p:sldId id="282" r:id="rId3"/>
    <p:sldId id="382" r:id="rId4"/>
    <p:sldId id="383" r:id="rId5"/>
    <p:sldId id="384" r:id="rId6"/>
    <p:sldId id="385" r:id="rId7"/>
    <p:sldId id="386" r:id="rId8"/>
    <p:sldId id="387" r:id="rId9"/>
    <p:sldId id="388" r:id="rId10"/>
    <p:sldId id="389" r:id="rId11"/>
    <p:sldId id="390" r:id="rId12"/>
    <p:sldId id="398" r:id="rId13"/>
    <p:sldId id="400" r:id="rId14"/>
    <p:sldId id="393" r:id="rId15"/>
    <p:sldId id="394" r:id="rId16"/>
    <p:sldId id="395" r:id="rId17"/>
    <p:sldId id="396" r:id="rId18"/>
    <p:sldId id="29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80" autoAdjust="0"/>
    <p:restoredTop sz="94694"/>
  </p:normalViewPr>
  <p:slideViewPr>
    <p:cSldViewPr>
      <p:cViewPr varScale="1">
        <p:scale>
          <a:sx n="72" d="100"/>
          <a:sy n="72" d="100"/>
        </p:scale>
        <p:origin x="206" y="62"/>
      </p:cViewPr>
      <p:guideLst>
        <p:guide orient="horz" pos="2160"/>
        <p:guide pos="3840"/>
      </p:guideLst>
    </p:cSldViewPr>
  </p:slideViewPr>
  <p:notesTextViewPr>
    <p:cViewPr>
      <p:scale>
        <a:sx n="3" d="2"/>
        <a:sy n="3" d="2"/>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9/26/2022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9/26/2022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9/26/2022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9/26/2022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9/26/2022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600201"/>
            <a:ext cx="8458200" cy="1470025"/>
          </a:xfrm>
        </p:spPr>
        <p:txBody>
          <a:bodyPr>
            <a:noAutofit/>
          </a:bodyPr>
          <a:lstStyle/>
          <a:p>
            <a:r>
              <a:rPr lang="en-US" sz="9600"/>
              <a:t>Holy </a:t>
            </a:r>
            <a:r>
              <a:rPr lang="en-US" sz="9600" dirty="0"/>
              <a:t>Cross</a:t>
            </a:r>
          </a:p>
        </p:txBody>
      </p:sp>
      <p:sp>
        <p:nvSpPr>
          <p:cNvPr id="3" name="Subtitle 2"/>
          <p:cNvSpPr>
            <a:spLocks noGrp="1"/>
          </p:cNvSpPr>
          <p:nvPr>
            <p:ph type="subTitle" idx="1"/>
          </p:nvPr>
        </p:nvSpPr>
        <p:spPr>
          <a:xfrm>
            <a:off x="2933700" y="3581400"/>
            <a:ext cx="6400800" cy="838200"/>
          </a:xfrm>
        </p:spPr>
        <p:txBody>
          <a:bodyPr>
            <a:normAutofit lnSpcReduction="10000"/>
          </a:bodyPr>
          <a:lstStyle/>
          <a:p>
            <a:r>
              <a:rPr lang="en-US" sz="5400" i="1" dirty="0">
                <a:solidFill>
                  <a:schemeClr val="tx1"/>
                </a:solidFill>
              </a:rPr>
              <a:t>Year A</a:t>
            </a:r>
          </a:p>
        </p:txBody>
      </p:sp>
      <p:sp>
        <p:nvSpPr>
          <p:cNvPr id="4" name="Rectangle 3"/>
          <p:cNvSpPr/>
          <p:nvPr/>
        </p:nvSpPr>
        <p:spPr>
          <a:xfrm>
            <a:off x="1909618" y="5410201"/>
            <a:ext cx="8305800" cy="1384995"/>
          </a:xfrm>
          <a:prstGeom prst="rect">
            <a:avLst/>
          </a:prstGeom>
        </p:spPr>
        <p:txBody>
          <a:bodyPr wrap="square">
            <a:spAutoFit/>
          </a:bodyPr>
          <a:lstStyle/>
          <a:p>
            <a:pPr algn="ctr"/>
            <a:r>
              <a:rPr lang="en-US" sz="2800" dirty="0"/>
              <a:t>Numbers 21:4b-9 and Psalm 98:1-5 or Psalm 78:1-2, 34-38  •  1 Corinthians 1:18-24  •  John 3:13-17</a:t>
            </a:r>
            <a:r>
              <a:rPr lang="fi-FI" sz="2800" dirty="0"/>
              <a:t>	</a:t>
            </a:r>
          </a:p>
          <a:p>
            <a:r>
              <a:rPr lang="sv-SE" sz="2800" dirty="0"/>
              <a:t> </a:t>
            </a:r>
            <a:r>
              <a:rPr lang="en-US" sz="2800" dirty="0"/>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6100" y="2209801"/>
            <a:ext cx="6019800" cy="1200329"/>
          </a:xfrm>
          <a:prstGeom prst="rect">
            <a:avLst/>
          </a:prstGeom>
        </p:spPr>
        <p:txBody>
          <a:bodyPr wrap="square">
            <a:spAutoFit/>
          </a:bodyPr>
          <a:lstStyle/>
          <a:p>
            <a:r>
              <a:rPr lang="en-US" sz="3600" dirty="0"/>
              <a:t>"For God so loved the world that he gave his only Son,</a:t>
            </a:r>
            <a:endParaRPr lang="en-US" sz="3600" dirty="0">
              <a:cs typeface="Arial" pitchFamily="34" charset="0"/>
            </a:endParaRPr>
          </a:p>
        </p:txBody>
      </p:sp>
      <p:sp>
        <p:nvSpPr>
          <p:cNvPr id="5" name="TextBox 4"/>
          <p:cNvSpPr txBox="1"/>
          <p:nvPr/>
        </p:nvSpPr>
        <p:spPr>
          <a:xfrm>
            <a:off x="5943600" y="4267201"/>
            <a:ext cx="3352800" cy="461665"/>
          </a:xfrm>
          <a:prstGeom prst="rect">
            <a:avLst/>
          </a:prstGeom>
          <a:noFill/>
        </p:spPr>
        <p:txBody>
          <a:bodyPr wrap="square" rtlCol="0">
            <a:spAutoFit/>
          </a:bodyPr>
          <a:lstStyle/>
          <a:p>
            <a:pPr algn="ctr"/>
            <a:r>
              <a:rPr lang="en-US" sz="2400" dirty="0">
                <a:solidFill>
                  <a:schemeClr val="tx1">
                    <a:lumMod val="95000"/>
                  </a:schemeClr>
                </a:solidFill>
              </a:rPr>
              <a:t>John 3:16a</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5351384"/>
            <a:ext cx="2743200" cy="1354217"/>
          </a:xfrm>
          <a:prstGeom prst="rect">
            <a:avLst/>
          </a:prstGeom>
          <a:noFill/>
        </p:spPr>
        <p:txBody>
          <a:bodyPr wrap="square" rtlCol="0">
            <a:spAutoFit/>
          </a:bodyPr>
          <a:lstStyle/>
          <a:p>
            <a:pPr algn="ctr"/>
            <a:r>
              <a:rPr lang="en-US" sz="1600" dirty="0">
                <a:solidFill>
                  <a:schemeClr val="tx1">
                    <a:lumMod val="95000"/>
                  </a:schemeClr>
                </a:solidFill>
              </a:rPr>
              <a:t>Cristo Negro</a:t>
            </a:r>
          </a:p>
          <a:p>
            <a:pPr algn="ctr"/>
            <a:endParaRPr lang="en-US" sz="1600" dirty="0">
              <a:solidFill>
                <a:schemeClr val="tx1">
                  <a:lumMod val="95000"/>
                </a:schemeClr>
              </a:solidFill>
            </a:endParaRPr>
          </a:p>
          <a:p>
            <a:pPr algn="ctr"/>
            <a:r>
              <a:rPr lang="en-US" sz="1600" dirty="0">
                <a:solidFill>
                  <a:schemeClr val="tx1">
                    <a:lumMod val="95000"/>
                  </a:schemeClr>
                </a:solidFill>
              </a:rPr>
              <a:t>Ruiz </a:t>
            </a:r>
            <a:r>
              <a:rPr lang="en-US" sz="1600" dirty="0" err="1">
                <a:solidFill>
                  <a:schemeClr val="tx1">
                    <a:lumMod val="95000"/>
                  </a:schemeClr>
                </a:solidFill>
              </a:rPr>
              <a:t>Anglada</a:t>
            </a:r>
            <a:endParaRPr lang="en-US" sz="1600" dirty="0">
              <a:solidFill>
                <a:schemeClr val="tx1">
                  <a:lumMod val="95000"/>
                </a:schemeClr>
              </a:solidFill>
            </a:endParaRPr>
          </a:p>
          <a:p>
            <a:pPr algn="ctr"/>
            <a:r>
              <a:rPr lang="en-US" sz="1600" dirty="0" err="1"/>
              <a:t>Sastago</a:t>
            </a:r>
            <a:r>
              <a:rPr lang="en-US" sz="1600" dirty="0"/>
              <a:t> Palace</a:t>
            </a:r>
          </a:p>
          <a:p>
            <a:pPr algn="ctr"/>
            <a:r>
              <a:rPr lang="en-US" sz="1600" dirty="0"/>
              <a:t>Zaragoza, Spain</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44292" y="0"/>
            <a:ext cx="5666509" cy="6858000"/>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Crucifixion  --  Chimayo, New Mexico</a:t>
            </a:r>
          </a:p>
        </p:txBody>
      </p:sp>
      <p:pic>
        <p:nvPicPr>
          <p:cNvPr id="2" name="Picture 1"/>
          <p:cNvPicPr>
            <a:picLocks noChangeAspect="1"/>
          </p:cNvPicPr>
          <p:nvPr/>
        </p:nvPicPr>
        <p:blipFill>
          <a:blip r:embed="rId2"/>
          <a:stretch>
            <a:fillRect/>
          </a:stretch>
        </p:blipFill>
        <p:spPr>
          <a:xfrm>
            <a:off x="2286000" y="457200"/>
            <a:ext cx="7620000" cy="5715000"/>
          </a:xfrm>
          <a:prstGeom prst="rect">
            <a:avLst/>
          </a:prstGeom>
        </p:spPr>
      </p:pic>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5275184"/>
            <a:ext cx="2209800" cy="1354217"/>
          </a:xfrm>
          <a:prstGeom prst="rect">
            <a:avLst/>
          </a:prstGeom>
          <a:noFill/>
        </p:spPr>
        <p:txBody>
          <a:bodyPr wrap="square" rtlCol="0">
            <a:spAutoFit/>
          </a:bodyPr>
          <a:lstStyle/>
          <a:p>
            <a:pPr algn="ctr"/>
            <a:r>
              <a:rPr lang="en-US" sz="1600" dirty="0">
                <a:solidFill>
                  <a:schemeClr val="tx1">
                    <a:lumMod val="95000"/>
                  </a:schemeClr>
                </a:solidFill>
              </a:rPr>
              <a:t>Crucifixion   </a:t>
            </a:r>
          </a:p>
          <a:p>
            <a:pPr algn="ctr"/>
            <a:endParaRPr lang="en-US" sz="1600" dirty="0">
              <a:solidFill>
                <a:schemeClr val="tx1">
                  <a:lumMod val="95000"/>
                </a:schemeClr>
              </a:solidFill>
            </a:endParaRPr>
          </a:p>
          <a:p>
            <a:pPr algn="ctr"/>
            <a:r>
              <a:rPr lang="en-US" sz="1600" dirty="0">
                <a:solidFill>
                  <a:schemeClr val="tx1">
                    <a:lumMod val="95000"/>
                  </a:schemeClr>
                </a:solidFill>
              </a:rPr>
              <a:t>Rembrandt Philadelphia Museum of Art</a:t>
            </a:r>
          </a:p>
          <a:p>
            <a:pPr algn="ctr"/>
            <a:r>
              <a:rPr lang="en-US" sz="1600" dirty="0">
                <a:solidFill>
                  <a:schemeClr val="tx1">
                    <a:lumMod val="95000"/>
                  </a:schemeClr>
                </a:solidFill>
              </a:rPr>
              <a:t>Philadelphia, PA</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2980" y="2309"/>
            <a:ext cx="4960620" cy="6858000"/>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2133601"/>
            <a:ext cx="7162800" cy="1200329"/>
          </a:xfrm>
          <a:prstGeom prst="rect">
            <a:avLst/>
          </a:prstGeom>
        </p:spPr>
        <p:txBody>
          <a:bodyPr wrap="square">
            <a:spAutoFit/>
          </a:bodyPr>
          <a:lstStyle/>
          <a:p>
            <a:r>
              <a:rPr lang="en-US" sz="3600" dirty="0"/>
              <a:t>Indeed, God did not send the Son into the world to condemn the world,</a:t>
            </a:r>
            <a:endParaRPr lang="en-US" sz="3600" dirty="0">
              <a:cs typeface="Arial" pitchFamily="34" charset="0"/>
            </a:endParaRPr>
          </a:p>
        </p:txBody>
      </p:sp>
      <p:sp>
        <p:nvSpPr>
          <p:cNvPr id="5" name="TextBox 4"/>
          <p:cNvSpPr txBox="1"/>
          <p:nvPr/>
        </p:nvSpPr>
        <p:spPr>
          <a:xfrm>
            <a:off x="5867400" y="4114801"/>
            <a:ext cx="3352800" cy="461665"/>
          </a:xfrm>
          <a:prstGeom prst="rect">
            <a:avLst/>
          </a:prstGeom>
          <a:noFill/>
        </p:spPr>
        <p:txBody>
          <a:bodyPr wrap="square" rtlCol="0">
            <a:spAutoFit/>
          </a:bodyPr>
          <a:lstStyle/>
          <a:p>
            <a:pPr algn="ctr"/>
            <a:r>
              <a:rPr lang="en-US" sz="2400" dirty="0">
                <a:solidFill>
                  <a:schemeClr val="tx1">
                    <a:lumMod val="95000"/>
                  </a:schemeClr>
                </a:solidFill>
              </a:rPr>
              <a:t>John 3:17a</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488668"/>
            <a:ext cx="8763000" cy="338554"/>
          </a:xfrm>
          <a:prstGeom prst="rect">
            <a:avLst/>
          </a:prstGeom>
          <a:noFill/>
        </p:spPr>
        <p:txBody>
          <a:bodyPr wrap="square" rtlCol="0">
            <a:spAutoFit/>
          </a:bodyPr>
          <a:lstStyle/>
          <a:p>
            <a:pPr algn="ctr"/>
            <a:r>
              <a:rPr lang="en-US" sz="1600" dirty="0"/>
              <a:t>Heaven--  </a:t>
            </a:r>
            <a:r>
              <a:rPr lang="en-US" sz="1600" dirty="0" err="1"/>
              <a:t>Tigbauan</a:t>
            </a:r>
            <a:r>
              <a:rPr lang="en-US" sz="1600" dirty="0"/>
              <a:t> Church, </a:t>
            </a:r>
            <a:r>
              <a:rPr lang="en-US" sz="1600" dirty="0">
                <a:solidFill>
                  <a:schemeClr val="tx1">
                    <a:lumMod val="95000"/>
                  </a:schemeClr>
                </a:solidFill>
              </a:rPr>
              <a:t>Iloilo, Philippines</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0" y="95250"/>
            <a:ext cx="8305800" cy="6229350"/>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2057401"/>
            <a:ext cx="6553200" cy="1200329"/>
          </a:xfrm>
          <a:prstGeom prst="rect">
            <a:avLst/>
          </a:prstGeom>
        </p:spPr>
        <p:txBody>
          <a:bodyPr wrap="square">
            <a:spAutoFit/>
          </a:bodyPr>
          <a:lstStyle/>
          <a:p>
            <a:r>
              <a:rPr lang="en-US" sz="3600" dirty="0"/>
              <a:t>… but in order that the world might be saved through him.</a:t>
            </a:r>
            <a:endParaRPr lang="en-US" sz="3600" dirty="0">
              <a:cs typeface="Arial" pitchFamily="34" charset="0"/>
            </a:endParaRPr>
          </a:p>
        </p:txBody>
      </p:sp>
      <p:sp>
        <p:nvSpPr>
          <p:cNvPr id="5" name="TextBox 4"/>
          <p:cNvSpPr txBox="1"/>
          <p:nvPr/>
        </p:nvSpPr>
        <p:spPr>
          <a:xfrm>
            <a:off x="5791200" y="4038601"/>
            <a:ext cx="3352800" cy="461665"/>
          </a:xfrm>
          <a:prstGeom prst="rect">
            <a:avLst/>
          </a:prstGeom>
          <a:noFill/>
        </p:spPr>
        <p:txBody>
          <a:bodyPr wrap="square" rtlCol="0">
            <a:spAutoFit/>
          </a:bodyPr>
          <a:lstStyle/>
          <a:p>
            <a:pPr algn="ctr"/>
            <a:r>
              <a:rPr lang="en-US" sz="2400" dirty="0">
                <a:solidFill>
                  <a:schemeClr val="tx1">
                    <a:lumMod val="95000"/>
                  </a:schemeClr>
                </a:solidFill>
              </a:rPr>
              <a:t>John 3:13-17</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6324600"/>
            <a:ext cx="7680036" cy="338554"/>
          </a:xfrm>
          <a:prstGeom prst="rect">
            <a:avLst/>
          </a:prstGeom>
          <a:noFill/>
        </p:spPr>
        <p:txBody>
          <a:bodyPr wrap="square" rtlCol="0">
            <a:spAutoFit/>
          </a:bodyPr>
          <a:lstStyle/>
          <a:p>
            <a:pPr algn="ctr"/>
            <a:r>
              <a:rPr lang="en-US" sz="1600" dirty="0">
                <a:solidFill>
                  <a:schemeClr val="tx1">
                    <a:lumMod val="95000"/>
                  </a:schemeClr>
                </a:solidFill>
              </a:rPr>
              <a:t>Hands of the World  --  Non-profit "Movement for Peace" graphic</a:t>
            </a:r>
          </a:p>
        </p:txBody>
      </p:sp>
      <p:pic>
        <p:nvPicPr>
          <p:cNvPr id="1026" name="Picture 2" descr="http://mphprogramslist.com/files/2012/09/world-hand.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05000" y="266700"/>
            <a:ext cx="8382000" cy="5829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https://commons.wikimedia.org/wiki/File:Dou_Old_woman_in_prayer.jpg</a:t>
            </a:r>
          </a:p>
          <a:p>
            <a:pPr>
              <a:buNone/>
            </a:pPr>
            <a:r>
              <a:rPr lang="en-US" sz="1600" dirty="0"/>
              <a:t>https://commons.wikimedia.org/wiki/File:Christmas_brings_Afghan_and_coalition_partners_together_111226-M-DF801-013.jpg</a:t>
            </a:r>
          </a:p>
          <a:p>
            <a:pPr>
              <a:buNone/>
            </a:pPr>
            <a:r>
              <a:rPr lang="en-US" sz="1600" dirty="0"/>
              <a:t>https://commons.wikimedia.org/wiki/File:Teresopolis007.jpg - </a:t>
            </a:r>
            <a:r>
              <a:rPr lang="en-US" sz="1600" dirty="0" err="1"/>
              <a:t>FabioMr</a:t>
            </a:r>
            <a:endParaRPr lang="en-US" sz="1600" dirty="0"/>
          </a:p>
          <a:p>
            <a:pPr>
              <a:buNone/>
            </a:pPr>
            <a:r>
              <a:rPr lang="en-US" sz="1600" dirty="0"/>
              <a:t>https://commons.m.wikimedia.org/wiki/File:Mar_Thoma_Sliva.jpg</a:t>
            </a:r>
          </a:p>
          <a:p>
            <a:pPr>
              <a:buNone/>
            </a:pPr>
            <a:r>
              <a:rPr lang="en-US" sz="1600" dirty="0"/>
              <a:t>https://commons.wikimedia.org/wiki/File:Ruizanglada_-_Cristo_Negro_180x150_1995_A-L_-_Catalogo_1995_Palacio_de_Sastago_Zaragoza.jpg</a:t>
            </a:r>
          </a:p>
          <a:p>
            <a:pPr>
              <a:buNone/>
            </a:pPr>
            <a:r>
              <a:rPr lang="en-US" sz="1600" dirty="0"/>
              <a:t>http://www.flickr.com/photos/santafesweets/2386475728/</a:t>
            </a:r>
          </a:p>
          <a:p>
            <a:pPr>
              <a:buNone/>
            </a:pPr>
            <a:r>
              <a:rPr lang="en-US" sz="1600" dirty="0"/>
              <a:t>https://commons.wikimedia.org/wiki/File:Rembrandt_-_The_Crucifixion_-_Cat478.jpg</a:t>
            </a:r>
          </a:p>
          <a:p>
            <a:pPr>
              <a:buNone/>
            </a:pPr>
            <a:r>
              <a:rPr lang="en-US" sz="1600" dirty="0"/>
              <a:t>https://www.flickr.com/photos/quaknit/414242160/ - Mike </a:t>
            </a:r>
            <a:r>
              <a:rPr lang="en-US" sz="1600" dirty="0" err="1"/>
              <a:t>Alda</a:t>
            </a:r>
            <a:endParaRPr lang="en-US" sz="1600" dirty="0"/>
          </a:p>
          <a:p>
            <a:pPr>
              <a:buNone/>
            </a:pPr>
            <a:r>
              <a:rPr lang="en-US" sz="1600" dirty="0"/>
              <a:t>http://www.movementforpeaceglobal.org/</a:t>
            </a:r>
          </a:p>
          <a:p>
            <a:pPr>
              <a:buNone/>
            </a:pPr>
            <a:endParaRPr lang="en-US" sz="1600" dirty="0"/>
          </a:p>
          <a:p>
            <a:pPr>
              <a:buNone/>
            </a:pPr>
            <a:r>
              <a:rPr lang="en-US" sz="1600" dirty="0"/>
              <a:t>Additional descriptions can be found at the Art in the Christian Tradition image library, a service of the Vanderbilt Divinity Library, </a:t>
            </a:r>
            <a:r>
              <a:rPr lang="en-US" sz="1600" dirty="0" err="1"/>
              <a:t>http://diglib.library.vanderbilt.edu/</a:t>
            </a:r>
            <a:r>
              <a:rPr lang="en-US" sz="1600" dirty="0"/>
              <a:t>.  All images available via Creative Commons 3.0 License.</a:t>
            </a:r>
          </a:p>
          <a:p>
            <a:endParaRPr lang="en-US" sz="1200" dirty="0"/>
          </a:p>
          <a:p>
            <a:endParaRPr lang="en-US" sz="1400" dirty="0"/>
          </a:p>
          <a:p>
            <a:endParaRPr lang="en-US" sz="1400" dirty="0"/>
          </a:p>
        </p:txBody>
      </p:sp>
    </p:spTree>
  </p:cSld>
  <p:clrMapOvr>
    <a:masterClrMapping/>
  </p:clrMapOvr>
  <p:transition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308324"/>
          </a:xfrm>
          <a:prstGeom prst="rect">
            <a:avLst/>
          </a:prstGeom>
        </p:spPr>
        <p:txBody>
          <a:bodyPr wrap="square">
            <a:spAutoFit/>
          </a:bodyPr>
          <a:lstStyle/>
          <a:p>
            <a:r>
              <a:rPr lang="en-US" sz="3600" dirty="0"/>
              <a:t>The people came to Moses and said, "We have sinned by speaking against the LORD and against you" … So Moses prayed for the people.</a:t>
            </a:r>
            <a:endParaRPr lang="en-US" sz="3600" dirty="0">
              <a:cs typeface="Arial" pitchFamily="34" charset="0"/>
            </a:endParaRPr>
          </a:p>
        </p:txBody>
      </p:sp>
      <p:sp>
        <p:nvSpPr>
          <p:cNvPr id="4" name="TextBox 3"/>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Numbers 21:7ac</a:t>
            </a:r>
          </a:p>
        </p:txBody>
      </p:sp>
    </p:spTree>
  </p:cSld>
  <p:clrMapOvr>
    <a:masterClrMapping/>
  </p:clrMapOvr>
  <p:transition advTm="8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1" y="5077362"/>
            <a:ext cx="2062981" cy="1323439"/>
          </a:xfrm>
          <a:prstGeom prst="rect">
            <a:avLst/>
          </a:prstGeom>
          <a:noFill/>
        </p:spPr>
        <p:txBody>
          <a:bodyPr wrap="square" rtlCol="0">
            <a:spAutoFit/>
          </a:bodyPr>
          <a:lstStyle/>
          <a:p>
            <a:pPr algn="ctr"/>
            <a:r>
              <a:rPr lang="en-US" sz="1600" dirty="0">
                <a:solidFill>
                  <a:schemeClr val="tx1">
                    <a:lumMod val="95000"/>
                  </a:schemeClr>
                </a:solidFill>
              </a:rPr>
              <a:t>Old Woman in Prayer</a:t>
            </a:r>
          </a:p>
          <a:p>
            <a:pPr algn="ctr"/>
            <a:endParaRPr lang="en-US" sz="1600" dirty="0">
              <a:solidFill>
                <a:schemeClr val="tx1">
                  <a:lumMod val="95000"/>
                </a:schemeClr>
              </a:solidFill>
            </a:endParaRPr>
          </a:p>
          <a:p>
            <a:pPr algn="ctr"/>
            <a:r>
              <a:rPr lang="en-US" sz="1600" dirty="0" err="1">
                <a:solidFill>
                  <a:schemeClr val="tx1">
                    <a:lumMod val="95000"/>
                  </a:schemeClr>
                </a:solidFill>
              </a:rPr>
              <a:t>Gerrit</a:t>
            </a:r>
            <a:r>
              <a:rPr lang="en-US" sz="1600" dirty="0">
                <a:solidFill>
                  <a:schemeClr val="tx1">
                    <a:lumMod val="95000"/>
                  </a:schemeClr>
                </a:solidFill>
              </a:rPr>
              <a:t> Dou</a:t>
            </a:r>
          </a:p>
          <a:p>
            <a:pPr algn="ctr"/>
            <a:r>
              <a:rPr lang="en-US" sz="1600" dirty="0">
                <a:solidFill>
                  <a:schemeClr val="tx1">
                    <a:lumMod val="95000"/>
                  </a:schemeClr>
                </a:solidFill>
              </a:rPr>
              <a:t>National Museum</a:t>
            </a:r>
          </a:p>
          <a:p>
            <a:pPr algn="ctr"/>
            <a:r>
              <a:rPr lang="en-US" sz="1600" dirty="0">
                <a:solidFill>
                  <a:schemeClr val="tx1">
                    <a:lumMod val="95000"/>
                  </a:schemeClr>
                </a:solidFill>
              </a:rPr>
              <a:t>Warsaw, Poland</a:t>
            </a:r>
          </a:p>
        </p:txBody>
      </p:sp>
      <p:pic>
        <p:nvPicPr>
          <p:cNvPr id="1026" name="Picture 2" descr="https://upload.wikimedia.org/wikipedia/commons/thumb/9/92/Dou_Old_woman_in_prayer.jpg/772px-Dou_Old_woman_in_pray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0"/>
            <a:ext cx="517525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133600"/>
            <a:ext cx="6705600" cy="1754326"/>
          </a:xfrm>
          <a:prstGeom prst="rect">
            <a:avLst/>
          </a:prstGeom>
        </p:spPr>
        <p:txBody>
          <a:bodyPr wrap="square">
            <a:spAutoFit/>
          </a:bodyPr>
          <a:lstStyle/>
          <a:p>
            <a:r>
              <a:rPr lang="en-US" sz="3600" dirty="0"/>
              <a:t>Make a joyful noise to the LORD, all the earth; break forth into joyous song and sing praises.</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Psalm 98:4</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Christmas Choir, US Armed Forces  --  Afghan Cultural Center, Helmand, Afghanistan</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19382" y="304800"/>
            <a:ext cx="9144000" cy="5715000"/>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4158" y="2148006"/>
            <a:ext cx="6400800" cy="2398931"/>
          </a:xfrm>
          <a:prstGeom prst="rect">
            <a:avLst/>
          </a:prstGeom>
        </p:spPr>
        <p:txBody>
          <a:bodyPr wrap="square">
            <a:spAutoFit/>
          </a:bodyPr>
          <a:lstStyle/>
          <a:p>
            <a:r>
              <a:rPr lang="en-US" sz="3600" dirty="0"/>
              <a:t>They remembered that God was their rock, the Most High God their redeemer.</a:t>
            </a:r>
          </a:p>
          <a:p>
            <a:endParaRPr lang="en-US" sz="3600" dirty="0">
              <a:cs typeface="Arial" pitchFamily="34" charset="0"/>
            </a:endParaRPr>
          </a:p>
        </p:txBody>
      </p:sp>
      <p:sp>
        <p:nvSpPr>
          <p:cNvPr id="5" name="TextBox 4"/>
          <p:cNvSpPr txBox="1"/>
          <p:nvPr/>
        </p:nvSpPr>
        <p:spPr>
          <a:xfrm>
            <a:off x="6096000" y="4343401"/>
            <a:ext cx="3352800" cy="461665"/>
          </a:xfrm>
          <a:prstGeom prst="rect">
            <a:avLst/>
          </a:prstGeom>
          <a:noFill/>
        </p:spPr>
        <p:txBody>
          <a:bodyPr wrap="square" rtlCol="0">
            <a:spAutoFit/>
          </a:bodyPr>
          <a:lstStyle/>
          <a:p>
            <a:pPr algn="ctr"/>
            <a:r>
              <a:rPr lang="en-US" sz="2400" dirty="0">
                <a:solidFill>
                  <a:schemeClr val="tx1">
                    <a:lumMod val="95000"/>
                  </a:schemeClr>
                </a:solidFill>
              </a:rPr>
              <a:t>Psalm 78:35</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400800"/>
            <a:ext cx="8763000" cy="338554"/>
          </a:xfrm>
          <a:prstGeom prst="rect">
            <a:avLst/>
          </a:prstGeom>
          <a:noFill/>
        </p:spPr>
        <p:txBody>
          <a:bodyPr wrap="square" rtlCol="0">
            <a:spAutoFit/>
          </a:bodyPr>
          <a:lstStyle/>
          <a:p>
            <a:pPr algn="ctr"/>
            <a:r>
              <a:rPr lang="en-US" sz="1600" dirty="0">
                <a:solidFill>
                  <a:schemeClr val="tx1">
                    <a:lumMod val="95000"/>
                  </a:schemeClr>
                </a:solidFill>
              </a:rPr>
              <a:t>The Finger of God Rock Formation  --  </a:t>
            </a:r>
            <a:r>
              <a:rPr lang="en-US" sz="1600" dirty="0" err="1">
                <a:solidFill>
                  <a:schemeClr val="tx1">
                    <a:lumMod val="95000"/>
                  </a:schemeClr>
                </a:solidFill>
              </a:rPr>
              <a:t>Teresopolis</a:t>
            </a:r>
            <a:r>
              <a:rPr lang="en-US" sz="1600" dirty="0">
                <a:solidFill>
                  <a:schemeClr val="tx1">
                    <a:lumMod val="95000"/>
                  </a:schemeClr>
                </a:solidFill>
              </a:rPr>
              <a:t>, Brazil</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4000" y="228600"/>
            <a:ext cx="9144000" cy="5985164"/>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1981200"/>
            <a:ext cx="7467600" cy="1754326"/>
          </a:xfrm>
          <a:prstGeom prst="rect">
            <a:avLst/>
          </a:prstGeom>
        </p:spPr>
        <p:txBody>
          <a:bodyPr wrap="square">
            <a:spAutoFit/>
          </a:bodyPr>
          <a:lstStyle/>
          <a:p>
            <a:r>
              <a:rPr lang="en-US" sz="3600" dirty="0"/>
              <a:t>but we proclaim Christ crucified …  Christ the power of God and the wisdom of God.</a:t>
            </a:r>
            <a:endParaRPr lang="en-US" sz="3600" dirty="0">
              <a:cs typeface="Arial" pitchFamily="34" charset="0"/>
            </a:endParaRPr>
          </a:p>
        </p:txBody>
      </p:sp>
      <p:sp>
        <p:nvSpPr>
          <p:cNvPr id="5" name="TextBox 4"/>
          <p:cNvSpPr txBox="1"/>
          <p:nvPr/>
        </p:nvSpPr>
        <p:spPr>
          <a:xfrm>
            <a:off x="5562600" y="4191001"/>
            <a:ext cx="3352800" cy="461665"/>
          </a:xfrm>
          <a:prstGeom prst="rect">
            <a:avLst/>
          </a:prstGeom>
          <a:noFill/>
        </p:spPr>
        <p:txBody>
          <a:bodyPr wrap="square" rtlCol="0">
            <a:spAutoFit/>
          </a:bodyPr>
          <a:lstStyle/>
          <a:p>
            <a:pPr algn="ctr"/>
            <a:r>
              <a:rPr lang="en-US" sz="2400" dirty="0">
                <a:solidFill>
                  <a:schemeClr val="tx1">
                    <a:lumMod val="95000"/>
                  </a:schemeClr>
                </a:solidFill>
              </a:rPr>
              <a:t>1 Corinthians 1:23a, 24b</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5410201"/>
            <a:ext cx="1752600" cy="1323439"/>
          </a:xfrm>
          <a:prstGeom prst="rect">
            <a:avLst/>
          </a:prstGeom>
          <a:noFill/>
        </p:spPr>
        <p:txBody>
          <a:bodyPr wrap="square" rtlCol="0">
            <a:spAutoFit/>
          </a:bodyPr>
          <a:lstStyle/>
          <a:p>
            <a:pPr algn="ctr"/>
            <a:r>
              <a:rPr lang="en-US" sz="1600" dirty="0">
                <a:solidFill>
                  <a:schemeClr val="tx1">
                    <a:lumMod val="95000"/>
                  </a:schemeClr>
                </a:solidFill>
              </a:rPr>
              <a:t>Mar </a:t>
            </a:r>
            <a:r>
              <a:rPr lang="en-US" sz="1600" dirty="0" err="1">
                <a:solidFill>
                  <a:schemeClr val="tx1">
                    <a:lumMod val="95000"/>
                  </a:schemeClr>
                </a:solidFill>
              </a:rPr>
              <a:t>Thoma</a:t>
            </a:r>
            <a:r>
              <a:rPr lang="en-US" sz="1600" dirty="0">
                <a:solidFill>
                  <a:schemeClr val="tx1">
                    <a:lumMod val="95000"/>
                  </a:schemeClr>
                </a:solidFill>
              </a:rPr>
              <a:t> </a:t>
            </a:r>
            <a:r>
              <a:rPr lang="en-US" sz="1600" dirty="0" err="1">
                <a:solidFill>
                  <a:schemeClr val="tx1">
                    <a:lumMod val="95000"/>
                  </a:schemeClr>
                </a:solidFill>
              </a:rPr>
              <a:t>Sliva</a:t>
            </a:r>
            <a:r>
              <a:rPr lang="en-US" sz="1600" dirty="0">
                <a:solidFill>
                  <a:schemeClr val="tx1">
                    <a:lumMod val="95000"/>
                  </a:schemeClr>
                </a:solidFill>
              </a:rPr>
              <a:t> Cross – St. Thomas Cross</a:t>
            </a:r>
          </a:p>
          <a:p>
            <a:pPr algn="ctr"/>
            <a:endParaRPr lang="en-US" sz="1600" dirty="0">
              <a:solidFill>
                <a:schemeClr val="tx1">
                  <a:lumMod val="95000"/>
                </a:schemeClr>
              </a:solidFill>
            </a:endParaRPr>
          </a:p>
          <a:p>
            <a:pPr algn="ctr"/>
            <a:r>
              <a:rPr lang="en-US" sz="1600" dirty="0">
                <a:solidFill>
                  <a:schemeClr val="tx1">
                    <a:lumMod val="95000"/>
                  </a:schemeClr>
                </a:solidFill>
              </a:rPr>
              <a:t>  Kerala, India</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29088" y="0"/>
            <a:ext cx="5929313" cy="6858000"/>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265</TotalTime>
  <Words>522</Words>
  <Application>Microsoft Office PowerPoint</Application>
  <PresentationFormat>Widescreen</PresentationFormat>
  <Paragraphs>55</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First Sunday after Christmas Day Year A</vt:lpstr>
      <vt:lpstr>Holy Cross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Sunday after Christmas Day</dc:title>
  <dc:creator>Anne</dc:creator>
  <cp:lastModifiedBy>Anne Richardson</cp:lastModifiedBy>
  <cp:revision>83</cp:revision>
  <dcterms:created xsi:type="dcterms:W3CDTF">2016-08-31T16:46:43Z</dcterms:created>
  <dcterms:modified xsi:type="dcterms:W3CDTF">2022-09-26T21:40:28Z</dcterms:modified>
</cp:coreProperties>
</file>