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05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89" y="77"/>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8458200" cy="1470025"/>
          </a:xfrm>
        </p:spPr>
        <p:txBody>
          <a:bodyPr>
            <a:noAutofit/>
          </a:bodyPr>
          <a:lstStyle/>
          <a:p>
            <a:r>
              <a:rPr lang="en-US" sz="9600" dirty="0"/>
              <a:t>Fourth Sunday of Easter</a:t>
            </a:r>
          </a:p>
        </p:txBody>
      </p:sp>
      <p:sp>
        <p:nvSpPr>
          <p:cNvPr id="3" name="Subtitle 2"/>
          <p:cNvSpPr>
            <a:spLocks noGrp="1"/>
          </p:cNvSpPr>
          <p:nvPr>
            <p:ph type="subTitle" idx="1"/>
          </p:nvPr>
        </p:nvSpPr>
        <p:spPr>
          <a:xfrm>
            <a:off x="1371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6096000"/>
            <a:ext cx="9144000" cy="523220"/>
          </a:xfrm>
          <a:prstGeom prst="rect">
            <a:avLst/>
          </a:prstGeom>
          <a:solidFill>
            <a:srgbClr val="2A705C">
              <a:alpha val="60000"/>
            </a:srgbClr>
          </a:solidFill>
        </p:spPr>
        <p:txBody>
          <a:bodyPr wrap="square">
            <a:spAutoFit/>
          </a:bodyPr>
          <a:lstStyle/>
          <a:p>
            <a:pPr algn="ctr"/>
            <a:r>
              <a:rPr lang="en-US" sz="2800" dirty="0"/>
              <a:t>Acts 2:42-47  •  Psalm 23  •  1 Peter 2:19-25  •  John 10:1-10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010400" cy="1754326"/>
          </a:xfrm>
          <a:prstGeom prst="rect">
            <a:avLst/>
          </a:prstGeom>
        </p:spPr>
        <p:txBody>
          <a:bodyPr wrap="square">
            <a:spAutoFit/>
          </a:bodyPr>
          <a:lstStyle/>
          <a:p>
            <a:r>
              <a:rPr lang="en-US" sz="3600" dirty="0"/>
              <a:t>“… the sheep hear his voice. He calls his own sheep by name and leads them out.”</a:t>
            </a:r>
            <a:endParaRPr lang="en-US" sz="3600" dirty="0">
              <a:cs typeface="Arial" pitchFamily="34" charset="0"/>
            </a:endParaRPr>
          </a:p>
        </p:txBody>
      </p:sp>
      <p:sp>
        <p:nvSpPr>
          <p:cNvPr id="5" name="TextBox 4"/>
          <p:cNvSpPr txBox="1"/>
          <p:nvPr/>
        </p:nvSpPr>
        <p:spPr>
          <a:xfrm>
            <a:off x="4419600" y="4343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10:3b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4808" y="58430"/>
            <a:ext cx="9129191" cy="6090474"/>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6934200" cy="1754326"/>
          </a:xfrm>
          <a:prstGeom prst="rect">
            <a:avLst/>
          </a:prstGeom>
        </p:spPr>
        <p:txBody>
          <a:bodyPr wrap="square">
            <a:spAutoFit/>
          </a:bodyPr>
          <a:lstStyle/>
          <a:p>
            <a:r>
              <a:rPr lang="en-US" sz="3600" dirty="0"/>
              <a:t>“… he goes ahead of them, and the sheep follow him because they know his voice.”</a:t>
            </a:r>
            <a:endParaRPr lang="en-US" sz="3600" dirty="0">
              <a:cs typeface="Arial" pitchFamily="34" charset="0"/>
            </a:endParaRPr>
          </a:p>
        </p:txBody>
      </p:sp>
      <p:sp>
        <p:nvSpPr>
          <p:cNvPr id="5" name="TextBox 4"/>
          <p:cNvSpPr txBox="1"/>
          <p:nvPr/>
        </p:nvSpPr>
        <p:spPr>
          <a:xfrm>
            <a:off x="4495800" y="4343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10:4b</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The Sheep of His Pasture  --  Edward Calvert, Yale Center for British Art, New Haven, CT</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83" y="838200"/>
            <a:ext cx="9178283" cy="4881658"/>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286000"/>
            <a:ext cx="6705600" cy="1200329"/>
          </a:xfrm>
          <a:prstGeom prst="rect">
            <a:avLst/>
          </a:prstGeom>
        </p:spPr>
        <p:txBody>
          <a:bodyPr wrap="square">
            <a:spAutoFit/>
          </a:bodyPr>
          <a:lstStyle/>
          <a:p>
            <a:r>
              <a:rPr lang="en-US" sz="3600" dirty="0"/>
              <a:t>“Very truly, I tell you, I am the gate for the sheep.”</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10:7b</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400800"/>
            <a:ext cx="8763000" cy="338554"/>
          </a:xfrm>
          <a:prstGeom prst="rect">
            <a:avLst/>
          </a:prstGeom>
          <a:noFill/>
        </p:spPr>
        <p:txBody>
          <a:bodyPr wrap="square" rtlCol="0">
            <a:spAutoFit/>
          </a:bodyPr>
          <a:lstStyle/>
          <a:p>
            <a:pPr algn="ctr"/>
            <a:r>
              <a:rPr lang="en-US" sz="1600" dirty="0">
                <a:solidFill>
                  <a:schemeClr val="tx1">
                    <a:lumMod val="85000"/>
                  </a:schemeClr>
                </a:solidFill>
              </a:rPr>
              <a:t>The Good Shepherd  --  Henry </a:t>
            </a:r>
            <a:r>
              <a:rPr lang="en-US" sz="1600" dirty="0" err="1">
                <a:solidFill>
                  <a:schemeClr val="tx1">
                    <a:lumMod val="85000"/>
                  </a:schemeClr>
                </a:solidFill>
              </a:rPr>
              <a:t>Ossawa</a:t>
            </a:r>
            <a:r>
              <a:rPr lang="en-US" sz="1600" dirty="0">
                <a:solidFill>
                  <a:schemeClr val="tx1">
                    <a:lumMod val="85000"/>
                  </a:schemeClr>
                </a:solidFill>
              </a:rPr>
              <a:t> Tanner, </a:t>
            </a:r>
            <a:r>
              <a:rPr lang="en-US" sz="1600" dirty="0" err="1">
                <a:solidFill>
                  <a:schemeClr val="tx1">
                    <a:lumMod val="85000"/>
                  </a:schemeClr>
                </a:solidFill>
              </a:rPr>
              <a:t>Zimmerli</a:t>
            </a:r>
            <a:r>
              <a:rPr lang="en-US" sz="1600" dirty="0">
                <a:solidFill>
                  <a:schemeClr val="tx1">
                    <a:lumMod val="85000"/>
                  </a:schemeClr>
                </a:solidFill>
              </a:rPr>
              <a:t> Museum, Rutgers, NJ</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6637" y="4618"/>
            <a:ext cx="7909435" cy="631998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“Whoever enters by me will be saved, and will come in and go out and find pasture.”</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10:9b</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638800"/>
            <a:ext cx="3733800" cy="1077218"/>
          </a:xfrm>
          <a:prstGeom prst="rect">
            <a:avLst/>
          </a:prstGeom>
          <a:noFill/>
        </p:spPr>
        <p:txBody>
          <a:bodyPr wrap="square" rtlCol="0">
            <a:spAutoFit/>
          </a:bodyPr>
          <a:lstStyle/>
          <a:p>
            <a:pPr algn="ctr"/>
            <a:r>
              <a:rPr lang="en-US" sz="1600" dirty="0">
                <a:solidFill>
                  <a:schemeClr val="tx1">
                    <a:lumMod val="95000"/>
                  </a:schemeClr>
                </a:solidFill>
              </a:rPr>
              <a:t>The Christ Child as Good Shepherd   </a:t>
            </a:r>
          </a:p>
          <a:p>
            <a:pPr algn="ctr"/>
            <a:r>
              <a:rPr lang="en-US" sz="1600" dirty="0">
                <a:solidFill>
                  <a:schemeClr val="tx1">
                    <a:lumMod val="95000"/>
                  </a:schemeClr>
                </a:solidFill>
              </a:rPr>
              <a:t>Goa, India</a:t>
            </a:r>
          </a:p>
          <a:p>
            <a:pPr algn="ctr"/>
            <a:endParaRPr lang="en-US" sz="1600" dirty="0">
              <a:solidFill>
                <a:schemeClr val="tx1">
                  <a:lumMod val="95000"/>
                </a:schemeClr>
              </a:solidFill>
            </a:endParaRPr>
          </a:p>
          <a:p>
            <a:pPr algn="ctr"/>
            <a:r>
              <a:rPr lang="en-US" sz="1600" dirty="0">
                <a:solidFill>
                  <a:schemeClr val="tx1">
                    <a:lumMod val="95000"/>
                  </a:schemeClr>
                </a:solidFill>
              </a:rPr>
              <a:t> Walters Art Museum, Baltimore, MD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0"/>
            <a:ext cx="4595844"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09800"/>
            <a:ext cx="6705600" cy="1200329"/>
          </a:xfrm>
          <a:prstGeom prst="rect">
            <a:avLst/>
          </a:prstGeom>
        </p:spPr>
        <p:txBody>
          <a:bodyPr wrap="square">
            <a:spAutoFit/>
          </a:bodyPr>
          <a:lstStyle/>
          <a:p>
            <a:r>
              <a:rPr lang="en-US" sz="3600" dirty="0"/>
              <a:t>“I came that they may have life, and have it abundantly."</a:t>
            </a:r>
            <a:endParaRPr lang="en-US" sz="3600" dirty="0">
              <a:cs typeface="Arial" pitchFamily="34" charset="0"/>
            </a:endParaRPr>
          </a:p>
        </p:txBody>
      </p:sp>
      <p:sp>
        <p:nvSpPr>
          <p:cNvPr id="5" name="TextBox 4"/>
          <p:cNvSpPr txBox="1"/>
          <p:nvPr/>
        </p:nvSpPr>
        <p:spPr>
          <a:xfrm>
            <a:off x="4343400" y="41910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10:10b</a:t>
            </a:r>
            <a:endParaRPr lang="en-US" sz="2400" dirty="0">
              <a:solidFill>
                <a:schemeClr val="tx1">
                  <a:lumMod val="95000"/>
                </a:schemeClr>
              </a:solidFill>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Welcomes All  --  Church Mural, Sudan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7200"/>
            <a:ext cx="9144000" cy="542131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086600" cy="1754326"/>
          </a:xfrm>
          <a:prstGeom prst="rect">
            <a:avLst/>
          </a:prstGeom>
        </p:spPr>
        <p:txBody>
          <a:bodyPr wrap="square">
            <a:spAutoFit/>
          </a:bodyPr>
          <a:lstStyle/>
          <a:p>
            <a:r>
              <a:rPr lang="en-US" sz="3600" dirty="0"/>
              <a:t>Day by day…,  they broke bread at home and ate their food with glad and generous hearts.</a:t>
            </a:r>
            <a:endParaRPr lang="en-US" sz="3600" dirty="0">
              <a:cs typeface="Arial" pitchFamily="34" charset="0"/>
            </a:endParaRPr>
          </a:p>
        </p:txBody>
      </p:sp>
      <p:sp>
        <p:nvSpPr>
          <p:cNvPr id="4" name="TextBox 3"/>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a:t>
            </a:r>
            <a:r>
              <a:rPr lang="en-US" sz="2400" dirty="0" err="1">
                <a:solidFill>
                  <a:schemeClr val="tx1">
                    <a:lumMod val="95000"/>
                  </a:schemeClr>
                </a:solidFill>
              </a:rPr>
              <a:t>2:46ac</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a:t>
            </a:r>
            <a:r>
              <a:rPr lang="en-US" sz="1600" dirty="0" err="1"/>
              <a:t>commons.wikimedia.org</a:t>
            </a:r>
            <a:r>
              <a:rPr lang="en-US" sz="1600" dirty="0"/>
              <a:t>/wiki/</a:t>
            </a:r>
            <a:r>
              <a:rPr lang="en-US" sz="1600" dirty="0" err="1"/>
              <a:t>File:BegaPrayer.jpg</a:t>
            </a:r>
            <a:endParaRPr lang="en-US" sz="1600" dirty="0"/>
          </a:p>
          <a:p>
            <a:pPr>
              <a:buNone/>
            </a:pPr>
            <a:r>
              <a:rPr lang="en-US" sz="1600" dirty="0"/>
              <a:t>https://</a:t>
            </a:r>
            <a:r>
              <a:rPr lang="en-US" sz="1600" dirty="0" err="1"/>
              <a:t>www.flickr.com</a:t>
            </a:r>
            <a:r>
              <a:rPr lang="en-US" sz="1600" dirty="0"/>
              <a:t>/photos/</a:t>
            </a:r>
            <a:r>
              <a:rPr lang="en-US" sz="1600" dirty="0" err="1"/>
              <a:t>reisgekki</a:t>
            </a:r>
            <a:r>
              <a:rPr lang="en-US" sz="1600" dirty="0"/>
              <a:t>/3056333088</a:t>
            </a:r>
          </a:p>
          <a:p>
            <a:pPr>
              <a:buNone/>
            </a:pPr>
            <a:r>
              <a:rPr lang="en-US" sz="1600" dirty="0"/>
              <a:t>http://</a:t>
            </a:r>
            <a:r>
              <a:rPr lang="en-US" sz="1600" dirty="0" err="1"/>
              <a:t>www.flickr.com</a:t>
            </a:r>
            <a:r>
              <a:rPr lang="en-US" sz="1600" dirty="0"/>
              <a:t>/photos/</a:t>
            </a:r>
            <a:r>
              <a:rPr lang="en-US" sz="1600" dirty="0" err="1"/>
              <a:t>thomashawk</a:t>
            </a:r>
            <a:r>
              <a:rPr lang="en-US" sz="1600" dirty="0"/>
              <a:t>/2202377733/</a:t>
            </a:r>
          </a:p>
          <a:p>
            <a:pPr>
              <a:buNone/>
            </a:pPr>
            <a:r>
              <a:rPr lang="en-US" sz="1600" dirty="0"/>
              <a:t>http://</a:t>
            </a:r>
            <a:r>
              <a:rPr lang="en-US" sz="1600" dirty="0" err="1"/>
              <a:t>diglib.library.vanderbilt.edu</a:t>
            </a:r>
            <a:r>
              <a:rPr lang="en-US" sz="1600" dirty="0"/>
              <a:t>/</a:t>
            </a:r>
            <a:r>
              <a:rPr lang="en-US" sz="1600" dirty="0" err="1"/>
              <a:t>act-imagelink.pl?RC</a:t>
            </a:r>
            <a:r>
              <a:rPr lang="en-US" sz="1600" dirty="0"/>
              <a:t>=48288</a:t>
            </a:r>
          </a:p>
          <a:p>
            <a:pPr>
              <a:buNone/>
            </a:pPr>
            <a:r>
              <a:rPr lang="en-US" sz="1600" dirty="0"/>
              <a:t>https://</a:t>
            </a:r>
            <a:r>
              <a:rPr lang="en-US" sz="1600" dirty="0" err="1"/>
              <a:t>commons.wikimedia.org</a:t>
            </a:r>
            <a:r>
              <a:rPr lang="en-US" sz="1600" dirty="0"/>
              <a:t>/wiki/File:Edward_Calvert_-_The_Sheep_of_His_Pasture_-_Google_Art_Project.jpg</a:t>
            </a:r>
          </a:p>
          <a:p>
            <a:pPr>
              <a:buNone/>
            </a:pPr>
            <a:r>
              <a:rPr lang="en-US" sz="1600" dirty="0"/>
              <a:t>https://</a:t>
            </a:r>
            <a:r>
              <a:rPr lang="en-US" sz="1600" dirty="0" err="1"/>
              <a:t>commons.wikimedia.org</a:t>
            </a:r>
            <a:r>
              <a:rPr lang="en-US" sz="1600" dirty="0"/>
              <a:t>/wiki/File:Henry_Ossawa_Tanner_-_The_Good_Shepherd_-_Google_Art_Project.jpg</a:t>
            </a:r>
          </a:p>
          <a:p>
            <a:pPr>
              <a:buNone/>
            </a:pPr>
            <a:r>
              <a:rPr lang="en-US" sz="1600" dirty="0"/>
              <a:t>https://</a:t>
            </a:r>
            <a:r>
              <a:rPr lang="en-US" sz="1600" dirty="0" err="1"/>
              <a:t>commons.wikimedia.org</a:t>
            </a:r>
            <a:r>
              <a:rPr lang="en-US" sz="1600" dirty="0"/>
              <a:t>/wiki/File:Indian_-_The_Christ_Child_as_Good_Shepherd_-_Walters_71324.jpg</a:t>
            </a:r>
          </a:p>
          <a:p>
            <a:pPr>
              <a:buNone/>
            </a:pPr>
            <a:r>
              <a:rPr lang="en-US" sz="1600" dirty="0"/>
              <a:t>https://</a:t>
            </a:r>
            <a:r>
              <a:rPr lang="en-US" sz="1600" dirty="0" err="1"/>
              <a:t>www.flickr.com</a:t>
            </a:r>
            <a:r>
              <a:rPr lang="en-US" sz="1600" dirty="0"/>
              <a:t>/photos/</a:t>
            </a:r>
            <a:r>
              <a:rPr lang="en-US" sz="1600" dirty="0" err="1"/>
              <a:t>amyashcraft</a:t>
            </a:r>
            <a:r>
              <a:rPr lang="en-US" sz="1600" dirty="0"/>
              <a:t>/13885591354/</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82161"/>
            <a:ext cx="1600200" cy="1323439"/>
          </a:xfrm>
          <a:prstGeom prst="rect">
            <a:avLst/>
          </a:prstGeom>
          <a:noFill/>
        </p:spPr>
        <p:txBody>
          <a:bodyPr wrap="square" rtlCol="0">
            <a:spAutoFit/>
          </a:bodyPr>
          <a:lstStyle/>
          <a:p>
            <a:pPr algn="ctr"/>
            <a:r>
              <a:rPr lang="en-US" sz="1600" dirty="0">
                <a:solidFill>
                  <a:schemeClr val="tx1">
                    <a:lumMod val="95000"/>
                  </a:schemeClr>
                </a:solidFill>
              </a:rPr>
              <a:t>Saying Grace</a:t>
            </a:r>
          </a:p>
          <a:p>
            <a:pPr algn="ctr"/>
            <a:endParaRPr lang="en-US" sz="1600" dirty="0">
              <a:solidFill>
                <a:schemeClr val="tx1">
                  <a:lumMod val="95000"/>
                </a:schemeClr>
              </a:solidFill>
            </a:endParaRPr>
          </a:p>
          <a:p>
            <a:pPr algn="ctr"/>
            <a:r>
              <a:rPr lang="en-US" sz="1600" dirty="0">
                <a:solidFill>
                  <a:schemeClr val="tx1">
                    <a:lumMod val="95000"/>
                  </a:schemeClr>
                </a:solidFill>
              </a:rPr>
              <a:t>  Cornelis Bega Rijksmuseum Amsterdam</a:t>
            </a:r>
          </a:p>
        </p:txBody>
      </p:sp>
      <p:pic>
        <p:nvPicPr>
          <p:cNvPr id="2" name="Picture 1"/>
          <p:cNvPicPr>
            <a:picLocks noChangeAspect="1"/>
          </p:cNvPicPr>
          <p:nvPr/>
        </p:nvPicPr>
        <p:blipFill>
          <a:blip r:embed="rId2"/>
          <a:stretch>
            <a:fillRect/>
          </a:stretch>
        </p:blipFill>
        <p:spPr>
          <a:xfrm>
            <a:off x="2838845" y="76200"/>
            <a:ext cx="5238355" cy="678179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133600"/>
            <a:ext cx="7467600" cy="1200329"/>
          </a:xfrm>
          <a:prstGeom prst="rect">
            <a:avLst/>
          </a:prstGeom>
        </p:spPr>
        <p:txBody>
          <a:bodyPr wrap="square">
            <a:spAutoFit/>
          </a:bodyPr>
          <a:lstStyle/>
          <a:p>
            <a:r>
              <a:rPr lang="en-US" sz="3600" dirty="0"/>
              <a:t>… he leads me beside still waters;</a:t>
            </a:r>
          </a:p>
          <a:p>
            <a:r>
              <a:rPr lang="en-US" sz="3600" dirty="0"/>
              <a:t>he restores my soul.</a:t>
            </a:r>
            <a:endParaRPr lang="en-US" sz="3600" dirty="0">
              <a:cs typeface="Arial" pitchFamily="34" charset="0"/>
            </a:endParaRPr>
          </a:p>
        </p:txBody>
      </p:sp>
      <p:sp>
        <p:nvSpPr>
          <p:cNvPr id="5" name="TextBox 4"/>
          <p:cNvSpPr txBox="1"/>
          <p:nvPr/>
        </p:nvSpPr>
        <p:spPr>
          <a:xfrm>
            <a:off x="4191000" y="4038600"/>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23:2b</a:t>
            </a:r>
            <a:r>
              <a:rPr lang="en-US" sz="2400" dirty="0">
                <a:solidFill>
                  <a:schemeClr val="tx1">
                    <a:lumMod val="95000"/>
                  </a:schemeClr>
                </a:solidFill>
              </a:rPr>
              <a:t>, </a:t>
            </a:r>
            <a:r>
              <a:rPr lang="en-US" sz="2400" dirty="0" err="1">
                <a:solidFill>
                  <a:schemeClr val="tx1">
                    <a:lumMod val="95000"/>
                  </a:schemeClr>
                </a:solidFill>
              </a:rPr>
              <a:t>3a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152400"/>
            <a:ext cx="6019800" cy="6019800"/>
          </a:xfrm>
          <a:prstGeom prst="rect">
            <a:avLst/>
          </a:prstGeom>
        </p:spPr>
      </p:pic>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Daily Life  --  </a:t>
            </a:r>
            <a:r>
              <a:rPr lang="en-US" sz="1600" dirty="0" err="1">
                <a:solidFill>
                  <a:schemeClr val="tx1">
                    <a:lumMod val="95000"/>
                  </a:schemeClr>
                </a:solidFill>
              </a:rPr>
              <a:t>Mottamadya</a:t>
            </a:r>
            <a:r>
              <a:rPr lang="en-US" sz="1600" dirty="0">
                <a:solidFill>
                  <a:schemeClr val="tx1">
                    <a:lumMod val="95000"/>
                  </a:schemeClr>
                </a:solidFill>
              </a:rPr>
              <a:t> Women's Association, Cairo, Egypt</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When he was abused, he did not return abuse;  when he suffered,  </a:t>
            </a:r>
          </a:p>
          <a:p>
            <a:r>
              <a:rPr lang="en-US" sz="3600" dirty="0"/>
              <a:t>he did not threaten …</a:t>
            </a:r>
            <a:endParaRPr lang="en-US" sz="3600" dirty="0">
              <a:cs typeface="Arial" pitchFamily="34" charset="0"/>
            </a:endParaRP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solidFill>
                  <a:schemeClr val="tx1">
                    <a:lumMod val="95000"/>
                  </a:schemeClr>
                </a:solidFill>
              </a:rPr>
              <a:t>1 Peter </a:t>
            </a:r>
            <a:r>
              <a:rPr lang="en-US" sz="2400" dirty="0" err="1">
                <a:solidFill>
                  <a:schemeClr val="tx1">
                    <a:lumMod val="95000"/>
                  </a:schemeClr>
                </a:solidFill>
              </a:rPr>
              <a:t>2:23a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0"/>
            <a:ext cx="8763000" cy="338554"/>
          </a:xfrm>
          <a:prstGeom prst="rect">
            <a:avLst/>
          </a:prstGeom>
          <a:noFill/>
        </p:spPr>
        <p:txBody>
          <a:bodyPr wrap="square" rtlCol="0">
            <a:spAutoFit/>
          </a:bodyPr>
          <a:lstStyle/>
          <a:p>
            <a:pPr algn="ctr"/>
            <a:r>
              <a:rPr lang="en-US" sz="1600" dirty="0">
                <a:solidFill>
                  <a:schemeClr val="tx1">
                    <a:lumMod val="95000"/>
                  </a:schemeClr>
                </a:solidFill>
              </a:rPr>
              <a:t>Tile from Peace Wall, Hamilton, New Zealand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0"/>
            <a:ext cx="5994400" cy="4495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200329"/>
          </a:xfrm>
          <a:prstGeom prst="rect">
            <a:avLst/>
          </a:prstGeom>
        </p:spPr>
        <p:txBody>
          <a:bodyPr wrap="square">
            <a:spAutoFit/>
          </a:bodyPr>
          <a:lstStyle/>
          <a:p>
            <a:r>
              <a:rPr lang="en-US" sz="3600" dirty="0"/>
              <a:t>“The one who enters by the gate</a:t>
            </a:r>
          </a:p>
          <a:p>
            <a:r>
              <a:rPr lang="en-US" sz="3600" dirty="0"/>
              <a:t>is the shepherd of the sheep.”</a:t>
            </a:r>
            <a:endParaRPr lang="en-US" sz="3600" dirty="0">
              <a:cs typeface="Arial" pitchFamily="34" charset="0"/>
            </a:endParaRPr>
          </a:p>
        </p:txBody>
      </p:sp>
      <p:sp>
        <p:nvSpPr>
          <p:cNvPr id="5" name="TextBox 4"/>
          <p:cNvSpPr txBox="1"/>
          <p:nvPr/>
        </p:nvSpPr>
        <p:spPr>
          <a:xfrm>
            <a:off x="4267200" y="4038600"/>
            <a:ext cx="3352800" cy="461665"/>
          </a:xfrm>
          <a:prstGeom prst="rect">
            <a:avLst/>
          </a:prstGeom>
          <a:noFill/>
        </p:spPr>
        <p:txBody>
          <a:bodyPr wrap="square" rtlCol="0">
            <a:spAutoFit/>
          </a:bodyPr>
          <a:lstStyle/>
          <a:p>
            <a:pPr algn="ctr"/>
            <a:r>
              <a:rPr lang="en-US" sz="2400" dirty="0">
                <a:solidFill>
                  <a:schemeClr val="tx1">
                    <a:lumMod val="95000"/>
                  </a:schemeClr>
                </a:solidFill>
              </a:rPr>
              <a:t>John 10:2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Julien Dupre, Legion of Honor Museum, San Francisco, CA</a:t>
            </a:r>
          </a:p>
        </p:txBody>
      </p:sp>
      <p:pic>
        <p:nvPicPr>
          <p:cNvPr id="2" name="Picture 1"/>
          <p:cNvPicPr>
            <a:picLocks noChangeAspect="1"/>
          </p:cNvPicPr>
          <p:nvPr/>
        </p:nvPicPr>
        <p:blipFill>
          <a:blip r:embed="rId2"/>
          <a:stretch>
            <a:fillRect/>
          </a:stretch>
        </p:blipFill>
        <p:spPr>
          <a:xfrm>
            <a:off x="280103" y="381000"/>
            <a:ext cx="8628972" cy="5457825"/>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243</TotalTime>
  <Words>549</Words>
  <Application>Microsoft Office PowerPoint</Application>
  <PresentationFormat>On-screen Show (4:3)</PresentationFormat>
  <Paragraphs>51</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First Sunday after Christmas Day Year A</vt:lpstr>
      <vt:lpstr>Fourth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Fourth Sunday of Easter</dc:title>
  <dc:creator>Anne</dc:creator>
  <cp:lastModifiedBy>Anne Richardson</cp:lastModifiedBy>
  <cp:revision>89</cp:revision>
  <dcterms:created xsi:type="dcterms:W3CDTF">2016-08-31T16:46:43Z</dcterms:created>
  <dcterms:modified xsi:type="dcterms:W3CDTF">2020-03-02T22:34:49Z</dcterms:modified>
</cp:coreProperties>
</file>