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408" r:id="rId5"/>
    <p:sldId id="384" r:id="rId6"/>
    <p:sldId id="383" r:id="rId7"/>
    <p:sldId id="386" r:id="rId8"/>
    <p:sldId id="387" r:id="rId9"/>
    <p:sldId id="400" r:id="rId10"/>
    <p:sldId id="409" r:id="rId11"/>
    <p:sldId id="390" r:id="rId12"/>
    <p:sldId id="391" r:id="rId13"/>
    <p:sldId id="396" r:id="rId14"/>
    <p:sldId id="393" r:id="rId15"/>
    <p:sldId id="394" r:id="rId16"/>
    <p:sldId id="395" r:id="rId17"/>
    <p:sldId id="398" r:id="rId18"/>
    <p:sldId id="397" r:id="rId19"/>
    <p:sldId id="392" r:id="rId20"/>
    <p:sldId id="405" r:id="rId21"/>
    <p:sldId id="402" r:id="rId22"/>
    <p:sldId id="406" r:id="rId23"/>
    <p:sldId id="404" r:id="rId24"/>
    <p:sldId id="407" r:id="rId25"/>
    <p:sldId id="411"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5B3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89" autoAdjust="0"/>
    <p:restoredTop sz="94694"/>
  </p:normalViewPr>
  <p:slideViewPr>
    <p:cSldViewPr>
      <p:cViewPr varScale="1">
        <p:scale>
          <a:sx n="77" d="100"/>
          <a:sy n="77" d="100"/>
        </p:scale>
        <p:origin x="216" y="1136"/>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3/9/22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3/9/22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Fourth Sunday</a:t>
            </a:r>
            <a:br>
              <a:rPr lang="en-US" sz="9600" dirty="0"/>
            </a:br>
            <a:r>
              <a:rPr lang="en-US" sz="9600" dirty="0"/>
              <a:t>in Lent</a:t>
            </a:r>
          </a:p>
        </p:txBody>
      </p:sp>
      <p:sp>
        <p:nvSpPr>
          <p:cNvPr id="3" name="Subtitle 2"/>
          <p:cNvSpPr>
            <a:spLocks noGrp="1"/>
          </p:cNvSpPr>
          <p:nvPr>
            <p:ph type="subTitle" idx="1"/>
          </p:nvPr>
        </p:nvSpPr>
        <p:spPr>
          <a:xfrm>
            <a:off x="2895600" y="38862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752600" y="4965918"/>
            <a:ext cx="2819400" cy="1815882"/>
          </a:xfrm>
          <a:prstGeom prst="rect">
            <a:avLst/>
          </a:prstGeom>
          <a:solidFill>
            <a:srgbClr val="845B3C">
              <a:alpha val="60000"/>
            </a:srgbClr>
          </a:solidFill>
        </p:spPr>
        <p:txBody>
          <a:bodyPr wrap="square">
            <a:spAutoFit/>
          </a:bodyPr>
          <a:lstStyle/>
          <a:p>
            <a:r>
              <a:rPr lang="en-US" sz="2800" dirty="0"/>
              <a:t>1 Samuel 16:1-13</a:t>
            </a:r>
          </a:p>
          <a:p>
            <a:r>
              <a:rPr lang="en-US" sz="2800" dirty="0"/>
              <a:t>Psalm 23</a:t>
            </a:r>
          </a:p>
          <a:p>
            <a:r>
              <a:rPr lang="en-US" sz="2800" dirty="0"/>
              <a:t>Ephesians 5:8-14</a:t>
            </a:r>
          </a:p>
          <a:p>
            <a:r>
              <a:rPr lang="en-US" sz="2800" dirty="0"/>
              <a:t>John 9:1-41 </a:t>
            </a:r>
            <a:r>
              <a:rPr lang="fi-FI" sz="2800" dirty="0"/>
              <a:t>	</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28800"/>
            <a:ext cx="6934200" cy="2398932"/>
          </a:xfrm>
          <a:prstGeom prst="rect">
            <a:avLst/>
          </a:prstGeom>
        </p:spPr>
        <p:txBody>
          <a:bodyPr wrap="square">
            <a:spAutoFit/>
          </a:bodyPr>
          <a:lstStyle/>
          <a:p>
            <a:r>
              <a:rPr lang="en-US" sz="3600" dirty="0"/>
              <a:t>“We must work the works of him who sent me while it is day…</a:t>
            </a:r>
          </a:p>
          <a:p>
            <a:r>
              <a:rPr lang="en-US" sz="3600" dirty="0"/>
              <a:t>As long as I am in the world, </a:t>
            </a:r>
          </a:p>
          <a:p>
            <a:r>
              <a:rPr lang="en-US" sz="3600" dirty="0"/>
              <a:t>I am the light of the world."</a:t>
            </a:r>
            <a:endParaRPr lang="en-US" sz="3600" dirty="0">
              <a:cs typeface="Arial" pitchFamily="34" charset="0"/>
            </a:endParaRPr>
          </a:p>
        </p:txBody>
      </p:sp>
      <p:sp>
        <p:nvSpPr>
          <p:cNvPr id="5" name="TextBox 4"/>
          <p:cNvSpPr txBox="1"/>
          <p:nvPr/>
        </p:nvSpPr>
        <p:spPr>
          <a:xfrm>
            <a:off x="5867400" y="4583669"/>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9:4a</a:t>
            </a:r>
            <a:r>
              <a:rPr lang="en-US" sz="2400" dirty="0">
                <a:solidFill>
                  <a:schemeClr val="tx1">
                    <a:lumMod val="95000"/>
                  </a:schemeClr>
                </a:solidFill>
              </a:rPr>
              <a:t>, 5</a:t>
            </a:r>
          </a:p>
        </p:txBody>
      </p:sp>
    </p:spTree>
    <p:extLst>
      <p:ext uri="{BB962C8B-B14F-4D97-AF65-F5344CB8AC3E}">
        <p14:creationId xmlns:p14="http://schemas.microsoft.com/office/powerpoint/2010/main" val="3295901354"/>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Jesus Christus das Licht der Welt  -- Flower Festival, </a:t>
            </a:r>
            <a:r>
              <a:rPr lang="en-US" sz="1600" dirty="0" err="1">
                <a:solidFill>
                  <a:schemeClr val="tx1">
                    <a:lumMod val="95000"/>
                  </a:schemeClr>
                </a:solidFill>
              </a:rPr>
              <a:t>Aulendorf</a:t>
            </a:r>
            <a:r>
              <a:rPr lang="en-US" sz="1600" dirty="0">
                <a:solidFill>
                  <a:schemeClr val="tx1">
                    <a:lumMod val="95000"/>
                  </a:schemeClr>
                </a:solidFill>
              </a:rPr>
              <a:t>, Germany</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6000" y="571500"/>
            <a:ext cx="7620000" cy="52197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81200"/>
            <a:ext cx="6553200" cy="1754326"/>
          </a:xfrm>
          <a:prstGeom prst="rect">
            <a:avLst/>
          </a:prstGeom>
        </p:spPr>
        <p:txBody>
          <a:bodyPr wrap="square">
            <a:spAutoFit/>
          </a:bodyPr>
          <a:lstStyle/>
          <a:p>
            <a:r>
              <a:rPr lang="en-US" sz="3600" dirty="0"/>
              <a:t>he spat on the ground and made mud with the saliva and spread the mud on the man's eyes,</a:t>
            </a:r>
            <a:endParaRPr lang="en-US" sz="3600" dirty="0">
              <a:cs typeface="Arial" pitchFamily="34" charset="0"/>
            </a:endParaRPr>
          </a:p>
        </p:txBody>
      </p:sp>
      <p:sp>
        <p:nvSpPr>
          <p:cNvPr id="5" name="TextBox 4"/>
          <p:cNvSpPr txBox="1"/>
          <p:nvPr/>
        </p:nvSpPr>
        <p:spPr>
          <a:xfrm>
            <a:off x="5638800" y="4495801"/>
            <a:ext cx="3352800" cy="461665"/>
          </a:xfrm>
          <a:prstGeom prst="rect">
            <a:avLst/>
          </a:prstGeom>
          <a:noFill/>
        </p:spPr>
        <p:txBody>
          <a:bodyPr wrap="square" rtlCol="0">
            <a:spAutoFit/>
          </a:bodyPr>
          <a:lstStyle/>
          <a:p>
            <a:pPr algn="ctr"/>
            <a:r>
              <a:rPr lang="en-US" sz="2400" dirty="0">
                <a:solidFill>
                  <a:schemeClr val="tx1">
                    <a:lumMod val="95000"/>
                  </a:schemeClr>
                </a:solidFill>
              </a:rPr>
              <a:t>John</a:t>
            </a:r>
            <a:r>
              <a:rPr lang="en-US" dirty="0">
                <a:solidFill>
                  <a:schemeClr val="tx1">
                    <a:lumMod val="95000"/>
                  </a:schemeClr>
                </a:solidFill>
              </a:rPr>
              <a:t> </a:t>
            </a:r>
            <a:r>
              <a:rPr lang="en-US" sz="2400" dirty="0" err="1">
                <a:solidFill>
                  <a:schemeClr val="tx1">
                    <a:lumMod val="95000"/>
                  </a:schemeClr>
                </a:solidFill>
              </a:rPr>
              <a:t>9:6b</a:t>
            </a:r>
            <a:endParaRPr lang="en-US" sz="2400" dirty="0">
              <a:solidFill>
                <a:schemeClr val="tx1">
                  <a:lumMod val="95000"/>
                </a:schemeClr>
              </a:solidFill>
            </a:endParaRP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Healing of the Man Born Blind  --  </a:t>
            </a:r>
            <a:r>
              <a:rPr lang="en-US" sz="1600" dirty="0" err="1">
                <a:solidFill>
                  <a:schemeClr val="tx1">
                    <a:lumMod val="95000"/>
                  </a:schemeClr>
                </a:solidFill>
              </a:rPr>
              <a:t>Duccio</a:t>
            </a:r>
            <a:r>
              <a:rPr lang="en-US" sz="1600" dirty="0">
                <a:solidFill>
                  <a:schemeClr val="tx1">
                    <a:lumMod val="95000"/>
                  </a:schemeClr>
                </a:solidFill>
              </a:rPr>
              <a:t>, National Gallery, London</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5000" y="76200"/>
            <a:ext cx="8382000" cy="6197254"/>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44470"/>
            <a:ext cx="6477000" cy="2856131"/>
          </a:xfrm>
          <a:prstGeom prst="rect">
            <a:avLst/>
          </a:prstGeom>
        </p:spPr>
        <p:txBody>
          <a:bodyPr wrap="square">
            <a:spAutoFit/>
          </a:bodyPr>
          <a:lstStyle/>
          <a:p>
            <a:r>
              <a:rPr lang="en-US" sz="3600" dirty="0"/>
              <a:t>saying to him, "Go, wash in the pool of Siloam" (which means Sent). Then he went and washed and came back able to see.</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9:7</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Blind Man Washes in the Pool of Siloam  --  James Tissot, Brooklyn Museum, New York City</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57400" y="221147"/>
            <a:ext cx="7962330" cy="5798654"/>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44468"/>
            <a:ext cx="6705600" cy="1754326"/>
          </a:xfrm>
          <a:prstGeom prst="rect">
            <a:avLst/>
          </a:prstGeom>
        </p:spPr>
        <p:txBody>
          <a:bodyPr wrap="square">
            <a:spAutoFit/>
          </a:bodyPr>
          <a:lstStyle/>
          <a:p>
            <a:r>
              <a:rPr lang="en-US" sz="3600" dirty="0"/>
              <a:t>Now it was a sabbath day when Jesus made the mud and opened his eyes.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9:14</a:t>
            </a:r>
            <a:endParaRPr lang="en-US" dirty="0">
              <a:solidFill>
                <a:schemeClr val="tx1">
                  <a:lumMod val="95000"/>
                </a:schemeClr>
              </a:solidFill>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412468"/>
            <a:ext cx="8991600" cy="338554"/>
          </a:xfrm>
          <a:prstGeom prst="rect">
            <a:avLst/>
          </a:prstGeom>
          <a:noFill/>
        </p:spPr>
        <p:txBody>
          <a:bodyPr wrap="square" rtlCol="0">
            <a:spAutoFit/>
          </a:bodyPr>
          <a:lstStyle/>
          <a:p>
            <a:pPr algn="ctr"/>
            <a:r>
              <a:rPr lang="en-US" sz="1600" dirty="0">
                <a:solidFill>
                  <a:schemeClr val="tx1">
                    <a:lumMod val="95000"/>
                  </a:schemeClr>
                </a:solidFill>
              </a:rPr>
              <a:t>Healing the Man Born Blind  --  A. </a:t>
            </a:r>
            <a:r>
              <a:rPr lang="en-US" sz="1600" dirty="0" err="1">
                <a:solidFill>
                  <a:schemeClr val="tx1">
                    <a:lumMod val="95000"/>
                  </a:schemeClr>
                </a:solidFill>
              </a:rPr>
              <a:t>Carraci</a:t>
            </a:r>
            <a:r>
              <a:rPr lang="en-US" sz="1600" dirty="0">
                <a:solidFill>
                  <a:schemeClr val="tx1">
                    <a:lumMod val="95000"/>
                  </a:schemeClr>
                </a:solidFill>
              </a:rPr>
              <a:t>, </a:t>
            </a:r>
            <a:r>
              <a:rPr lang="en-US" sz="1600" dirty="0" err="1">
                <a:solidFill>
                  <a:schemeClr val="tx1">
                    <a:lumMod val="95000"/>
                  </a:schemeClr>
                </a:solidFill>
              </a:rPr>
              <a:t>Museu</a:t>
            </a:r>
            <a:r>
              <a:rPr lang="en-US" sz="1600" dirty="0">
                <a:solidFill>
                  <a:schemeClr val="tx1">
                    <a:lumMod val="95000"/>
                  </a:schemeClr>
                </a:solidFill>
              </a:rPr>
              <a:t> Nacional </a:t>
            </a:r>
            <a:r>
              <a:rPr lang="en-US" sz="1600" dirty="0" err="1">
                <a:solidFill>
                  <a:schemeClr val="tx1">
                    <a:lumMod val="95000"/>
                  </a:schemeClr>
                </a:solidFill>
              </a:rPr>
              <a:t>d'Art</a:t>
            </a:r>
            <a:r>
              <a:rPr lang="en-US" sz="1600" dirty="0">
                <a:solidFill>
                  <a:schemeClr val="tx1">
                    <a:lumMod val="95000"/>
                  </a:schemeClr>
                </a:solidFill>
              </a:rPr>
              <a:t> de Catalunya, Barcelona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1" y="0"/>
            <a:ext cx="8491793" cy="63246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44468"/>
            <a:ext cx="7010400" cy="1754326"/>
          </a:xfrm>
          <a:prstGeom prst="rect">
            <a:avLst/>
          </a:prstGeom>
        </p:spPr>
        <p:txBody>
          <a:bodyPr wrap="square">
            <a:spAutoFit/>
          </a:bodyPr>
          <a:lstStyle/>
          <a:p>
            <a:r>
              <a:rPr lang="en-US" sz="3600" dirty="0"/>
              <a:t>Some of the Pharisees said, "This man is not from God, for he does not observe the </a:t>
            </a:r>
            <a:r>
              <a:rPr lang="en-US" sz="3600" dirty="0" err="1"/>
              <a:t>sabbath</a:t>
            </a:r>
            <a:r>
              <a:rPr lang="en-US" sz="3600" dirty="0"/>
              <a:t>."</a:t>
            </a:r>
            <a:endParaRPr lang="en-US" sz="3600" dirty="0">
              <a:cs typeface="Arial" pitchFamily="34" charset="0"/>
            </a:endParaRPr>
          </a:p>
        </p:txBody>
      </p:sp>
      <p:sp>
        <p:nvSpPr>
          <p:cNvPr id="5" name="TextBox 4"/>
          <p:cNvSpPr txBox="1"/>
          <p:nvPr/>
        </p:nvSpPr>
        <p:spPr>
          <a:xfrm>
            <a:off x="58674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9:16</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Healing of the Man Born Blind  --  Matthias Gerung, </a:t>
            </a:r>
            <a:r>
              <a:rPr lang="en-US" sz="1600" dirty="0" err="1">
                <a:solidFill>
                  <a:schemeClr val="tx1">
                    <a:lumMod val="95000"/>
                  </a:schemeClr>
                </a:solidFill>
              </a:rPr>
              <a:t>Bayerische</a:t>
            </a:r>
            <a:r>
              <a:rPr lang="en-US" sz="1600" dirty="0">
                <a:solidFill>
                  <a:schemeClr val="tx1">
                    <a:lumMod val="95000"/>
                  </a:schemeClr>
                </a:solidFill>
              </a:rPr>
              <a:t> </a:t>
            </a:r>
            <a:r>
              <a:rPr lang="en-US" sz="1600" dirty="0" err="1">
                <a:solidFill>
                  <a:schemeClr val="tx1">
                    <a:lumMod val="95000"/>
                  </a:schemeClr>
                </a:solidFill>
              </a:rPr>
              <a:t>Staatsbibliothek</a:t>
            </a:r>
            <a:r>
              <a:rPr lang="en-US" sz="1600" dirty="0">
                <a:solidFill>
                  <a:schemeClr val="tx1">
                    <a:lumMod val="95000"/>
                  </a:schemeClr>
                </a:solidFill>
              </a:rPr>
              <a:t>, Munich</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6994" y="304800"/>
            <a:ext cx="9081006" cy="58674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577876"/>
            <a:ext cx="7467600" cy="2308324"/>
          </a:xfrm>
          <a:prstGeom prst="rect">
            <a:avLst/>
          </a:prstGeom>
        </p:spPr>
        <p:txBody>
          <a:bodyPr wrap="square">
            <a:spAutoFit/>
          </a:bodyPr>
          <a:lstStyle/>
          <a:p>
            <a:r>
              <a:rPr lang="en-US" sz="3600" dirty="0"/>
              <a:t>But the LORD said to Samuel, … the LORD does not see as mortals </a:t>
            </a:r>
            <a:r>
              <a:rPr lang="en-US" sz="3600"/>
              <a:t>see;</a:t>
            </a:r>
          </a:p>
          <a:p>
            <a:r>
              <a:rPr lang="en-US" sz="3600"/>
              <a:t>they </a:t>
            </a:r>
            <a:r>
              <a:rPr lang="en-US" sz="3600" dirty="0"/>
              <a:t>look on the outward appearance, but the LORD looks on the heart."</a:t>
            </a:r>
            <a:endParaRPr lang="en-US" sz="3600" dirty="0">
              <a:cs typeface="Arial" pitchFamily="34" charset="0"/>
            </a:endParaRPr>
          </a:p>
        </p:txBody>
      </p:sp>
      <p:sp>
        <p:nvSpPr>
          <p:cNvPr id="4" name="TextBox 3"/>
          <p:cNvSpPr txBox="1"/>
          <p:nvPr/>
        </p:nvSpPr>
        <p:spPr>
          <a:xfrm>
            <a:off x="5562600" y="4876801"/>
            <a:ext cx="3352800" cy="461665"/>
          </a:xfrm>
          <a:prstGeom prst="rect">
            <a:avLst/>
          </a:prstGeom>
          <a:noFill/>
        </p:spPr>
        <p:txBody>
          <a:bodyPr wrap="square" rtlCol="0">
            <a:spAutoFit/>
          </a:bodyPr>
          <a:lstStyle/>
          <a:p>
            <a:pPr algn="ctr"/>
            <a:r>
              <a:rPr lang="en-US" sz="2400" dirty="0">
                <a:solidFill>
                  <a:schemeClr val="tx1">
                    <a:lumMod val="95000"/>
                  </a:schemeClr>
                </a:solidFill>
              </a:rPr>
              <a:t>1 Samuel </a:t>
            </a:r>
            <a:r>
              <a:rPr lang="en-US" sz="2400" dirty="0" err="1">
                <a:solidFill>
                  <a:schemeClr val="tx1">
                    <a:lumMod val="95000"/>
                  </a:schemeClr>
                </a:solidFill>
              </a:rPr>
              <a:t>16:7a</a:t>
            </a:r>
            <a:r>
              <a:rPr lang="en-US" sz="2400" dirty="0">
                <a:solidFill>
                  <a:schemeClr val="tx1">
                    <a:lumMod val="95000"/>
                  </a:schemeClr>
                </a:solidFill>
              </a:rPr>
              <a:t>, c</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705600" cy="2322731"/>
          </a:xfrm>
          <a:prstGeom prst="rect">
            <a:avLst/>
          </a:prstGeom>
        </p:spPr>
        <p:txBody>
          <a:bodyPr wrap="square">
            <a:spAutoFit/>
          </a:bodyPr>
          <a:lstStyle/>
          <a:p>
            <a:r>
              <a:rPr lang="en-US" sz="3600" dirty="0"/>
              <a:t>Jesus heard that they had driven him out, and when he found him, he said, "Do you believe in the Son of Man?"</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9:35</a:t>
            </a:r>
          </a:p>
        </p:txBody>
      </p:sp>
    </p:spTree>
    <p:extLst>
      <p:ext uri="{BB962C8B-B14F-4D97-AF65-F5344CB8AC3E}">
        <p14:creationId xmlns:p14="http://schemas.microsoft.com/office/powerpoint/2010/main" val="2811933211"/>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48200" y="0"/>
            <a:ext cx="5572125" cy="6858000"/>
          </a:xfrm>
          <a:prstGeom prst="rect">
            <a:avLst/>
          </a:prstGeom>
        </p:spPr>
      </p:pic>
      <p:sp>
        <p:nvSpPr>
          <p:cNvPr id="4" name="TextBox 3"/>
          <p:cNvSpPr txBox="1"/>
          <p:nvPr/>
        </p:nvSpPr>
        <p:spPr>
          <a:xfrm>
            <a:off x="1752600" y="5153562"/>
            <a:ext cx="2438400" cy="1323439"/>
          </a:xfrm>
          <a:prstGeom prst="rect">
            <a:avLst/>
          </a:prstGeom>
          <a:noFill/>
        </p:spPr>
        <p:txBody>
          <a:bodyPr wrap="square" rtlCol="0">
            <a:spAutoFit/>
          </a:bodyPr>
          <a:lstStyle/>
          <a:p>
            <a:pPr algn="ctr"/>
            <a:r>
              <a:rPr lang="en-US" sz="1600" dirty="0">
                <a:solidFill>
                  <a:schemeClr val="tx1">
                    <a:lumMod val="95000"/>
                  </a:schemeClr>
                </a:solidFill>
              </a:rPr>
              <a:t>Son of Man</a:t>
            </a:r>
          </a:p>
          <a:p>
            <a:pPr algn="ctr"/>
            <a:endParaRPr lang="en-US" sz="1600" dirty="0">
              <a:solidFill>
                <a:schemeClr val="tx1">
                  <a:lumMod val="95000"/>
                </a:schemeClr>
              </a:solidFill>
            </a:endParaRPr>
          </a:p>
          <a:p>
            <a:pPr algn="ctr"/>
            <a:r>
              <a:rPr lang="en-US" sz="1600" dirty="0">
                <a:solidFill>
                  <a:schemeClr val="tx1">
                    <a:lumMod val="95000"/>
                  </a:schemeClr>
                </a:solidFill>
              </a:rPr>
              <a:t>David McFall</a:t>
            </a:r>
          </a:p>
          <a:p>
            <a:pPr algn="ctr"/>
            <a:r>
              <a:rPr lang="en-US" sz="1600" dirty="0">
                <a:solidFill>
                  <a:schemeClr val="tx1">
                    <a:lumMod val="95000"/>
                  </a:schemeClr>
                </a:solidFill>
              </a:rPr>
              <a:t>Canterbury Cathedral Canterbury, England</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44469"/>
            <a:ext cx="6781800" cy="1754326"/>
          </a:xfrm>
          <a:prstGeom prst="rect">
            <a:avLst/>
          </a:prstGeom>
        </p:spPr>
        <p:txBody>
          <a:bodyPr wrap="square">
            <a:spAutoFit/>
          </a:bodyPr>
          <a:lstStyle/>
          <a:p>
            <a:r>
              <a:rPr lang="en-US" sz="3600" dirty="0"/>
              <a:t>Jesus said to him, "You have seen him, and the one speaking with you is he."</a:t>
            </a:r>
          </a:p>
        </p:txBody>
      </p:sp>
      <p:sp>
        <p:nvSpPr>
          <p:cNvPr id="5" name="TextBox 4"/>
          <p:cNvSpPr txBox="1"/>
          <p:nvPr/>
        </p:nvSpPr>
        <p:spPr>
          <a:xfrm>
            <a:off x="57912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9:37</a:t>
            </a:r>
          </a:p>
        </p:txBody>
      </p:sp>
    </p:spTree>
    <p:extLst>
      <p:ext uri="{BB962C8B-B14F-4D97-AF65-F5344CB8AC3E}">
        <p14:creationId xmlns:p14="http://schemas.microsoft.com/office/powerpoint/2010/main" val="98605271"/>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5560" y="0"/>
            <a:ext cx="3773241" cy="6858000"/>
          </a:xfrm>
          <a:prstGeom prst="rect">
            <a:avLst/>
          </a:prstGeom>
        </p:spPr>
      </p:pic>
      <p:sp>
        <p:nvSpPr>
          <p:cNvPr id="4" name="TextBox 3"/>
          <p:cNvSpPr txBox="1"/>
          <p:nvPr/>
        </p:nvSpPr>
        <p:spPr>
          <a:xfrm>
            <a:off x="1752600" y="5410200"/>
            <a:ext cx="3429000" cy="1077218"/>
          </a:xfrm>
          <a:prstGeom prst="rect">
            <a:avLst/>
          </a:prstGeom>
          <a:noFill/>
        </p:spPr>
        <p:txBody>
          <a:bodyPr wrap="square" rtlCol="0">
            <a:spAutoFit/>
          </a:bodyPr>
          <a:lstStyle/>
          <a:p>
            <a:pPr algn="ctr"/>
            <a:r>
              <a:rPr lang="en-US" sz="1600" dirty="0">
                <a:solidFill>
                  <a:schemeClr val="tx1">
                    <a:lumMod val="95000"/>
                  </a:schemeClr>
                </a:solidFill>
              </a:rPr>
              <a:t>Christ and the Pauper</a:t>
            </a:r>
          </a:p>
          <a:p>
            <a:pPr algn="ctr"/>
            <a:endParaRPr lang="en-US" sz="1600" dirty="0">
              <a:solidFill>
                <a:schemeClr val="tx1">
                  <a:lumMod val="95000"/>
                </a:schemeClr>
              </a:solidFill>
            </a:endParaRPr>
          </a:p>
          <a:p>
            <a:pPr algn="ctr"/>
            <a:r>
              <a:rPr lang="en-US" sz="1600" dirty="0">
                <a:solidFill>
                  <a:schemeClr val="tx1">
                    <a:lumMod val="95000"/>
                  </a:schemeClr>
                </a:solidFill>
              </a:rPr>
              <a:t>Andrey Mironov</a:t>
            </a:r>
          </a:p>
          <a:p>
            <a:pPr algn="ctr"/>
            <a:r>
              <a:rPr lang="en-US" sz="1600" dirty="0">
                <a:solidFill>
                  <a:schemeClr val="tx1">
                    <a:lumMod val="95000"/>
                  </a:schemeClr>
                </a:solidFill>
              </a:rPr>
              <a:t>Wikimedia</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52472"/>
            <a:ext cx="7467600" cy="1200329"/>
          </a:xfrm>
          <a:prstGeom prst="rect">
            <a:avLst/>
          </a:prstGeom>
        </p:spPr>
        <p:txBody>
          <a:bodyPr wrap="square">
            <a:spAutoFit/>
          </a:bodyPr>
          <a:lstStyle/>
          <a:p>
            <a:r>
              <a:rPr lang="en-US" sz="3600" dirty="0"/>
              <a:t>He said, "Lord, I believe." And he worshiped him.</a:t>
            </a: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9:38</a:t>
            </a:r>
            <a:endParaRPr lang="en-US" dirty="0">
              <a:solidFill>
                <a:schemeClr val="tx1">
                  <a:lumMod val="95000"/>
                </a:schemeClr>
              </a:solidFill>
            </a:endParaRPr>
          </a:p>
        </p:txBody>
      </p:sp>
    </p:spTree>
    <p:extLst>
      <p:ext uri="{BB962C8B-B14F-4D97-AF65-F5344CB8AC3E}">
        <p14:creationId xmlns:p14="http://schemas.microsoft.com/office/powerpoint/2010/main" val="4192215510"/>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6172200"/>
            <a:ext cx="8001000" cy="338554"/>
          </a:xfrm>
          <a:prstGeom prst="rect">
            <a:avLst/>
          </a:prstGeom>
          <a:noFill/>
        </p:spPr>
        <p:txBody>
          <a:bodyPr wrap="square" rtlCol="0">
            <a:spAutoFit/>
          </a:bodyPr>
          <a:lstStyle/>
          <a:p>
            <a:pPr algn="ctr"/>
            <a:r>
              <a:rPr lang="en-US" sz="1600" dirty="0">
                <a:solidFill>
                  <a:schemeClr val="tx1">
                    <a:lumMod val="95000"/>
                  </a:schemeClr>
                </a:solidFill>
              </a:rPr>
              <a:t>Christ Heals the Blind Man  --  </a:t>
            </a:r>
            <a:r>
              <a:rPr lang="en-US" sz="1600" dirty="0" err="1">
                <a:solidFill>
                  <a:schemeClr val="tx1">
                    <a:lumMod val="95000"/>
                  </a:schemeClr>
                </a:solidFill>
              </a:rPr>
              <a:t>Matyas</a:t>
            </a:r>
            <a:r>
              <a:rPr lang="en-US" sz="1600" dirty="0">
                <a:solidFill>
                  <a:schemeClr val="tx1">
                    <a:lumMod val="95000"/>
                  </a:schemeClr>
                </a:solidFill>
              </a:rPr>
              <a:t> Church, Budapest, Hungary</a:t>
            </a:r>
          </a:p>
        </p:txBody>
      </p:sp>
      <p:pic>
        <p:nvPicPr>
          <p:cNvPr id="3" name="Picture 2"/>
          <p:cNvPicPr>
            <a:picLocks noChangeAspect="1"/>
          </p:cNvPicPr>
          <p:nvPr/>
        </p:nvPicPr>
        <p:blipFill>
          <a:blip r:embed="rId2"/>
          <a:stretch>
            <a:fillRect/>
          </a:stretch>
        </p:blipFill>
        <p:spPr>
          <a:xfrm>
            <a:off x="2133600" y="457200"/>
            <a:ext cx="7924800" cy="5365750"/>
          </a:xfrm>
          <a:prstGeom prst="rect">
            <a:avLst/>
          </a:prstGeom>
        </p:spPr>
      </p:pic>
    </p:spTree>
    <p:extLst>
      <p:ext uri="{BB962C8B-B14F-4D97-AF65-F5344CB8AC3E}">
        <p14:creationId xmlns:p14="http://schemas.microsoft.com/office/powerpoint/2010/main" val="4263128973"/>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https://commons.wikimedia.org/wiki/File:Michael_Ancher_-_Blind_Kristian_minding_a_child_-_Google_Art_Project.jpg</a:t>
            </a:r>
          </a:p>
          <a:p>
            <a:pPr>
              <a:buNone/>
            </a:pPr>
            <a:r>
              <a:rPr lang="en-US" sz="1400" dirty="0"/>
              <a:t>https://</a:t>
            </a:r>
            <a:r>
              <a:rPr lang="en-US" sz="1400" dirty="0" err="1"/>
              <a:t>commons.wikimedia.org</a:t>
            </a:r>
            <a:r>
              <a:rPr lang="en-US" sz="1400" dirty="0"/>
              <a:t>/wiki/File:Anna_Ancher_-_A_blind_woman_in_her_room_-_Google_Art_Project.jpg</a:t>
            </a:r>
          </a:p>
          <a:p>
            <a:pPr>
              <a:buNone/>
            </a:pPr>
            <a:r>
              <a:rPr lang="en-US" sz="1400" dirty="0"/>
              <a:t>http://</a:t>
            </a:r>
            <a:r>
              <a:rPr lang="en-US" sz="1400" dirty="0" err="1"/>
              <a:t>www.flickr.com</a:t>
            </a:r>
            <a:r>
              <a:rPr lang="en-US" sz="1400" dirty="0"/>
              <a:t>/photos/</a:t>
            </a:r>
            <a:r>
              <a:rPr lang="en-US" sz="1400" dirty="0" err="1"/>
              <a:t>lilomoony</a:t>
            </a:r>
            <a:r>
              <a:rPr lang="en-US" sz="1400" dirty="0"/>
              <a:t>/6560430275/</a:t>
            </a:r>
          </a:p>
          <a:p>
            <a:pPr>
              <a:buNone/>
            </a:pPr>
            <a:r>
              <a:rPr lang="en-US" sz="1400" dirty="0"/>
              <a:t>http://</a:t>
            </a:r>
            <a:r>
              <a:rPr lang="en-US" sz="1400" dirty="0" err="1"/>
              <a:t>commons.wikimedia.org</a:t>
            </a:r>
            <a:r>
              <a:rPr lang="en-US" sz="1400" dirty="0"/>
              <a:t>/wiki/</a:t>
            </a:r>
            <a:r>
              <a:rPr lang="en-US" sz="1400" dirty="0" err="1"/>
              <a:t>File:Jules_Bastien-Lepage_The_Blind_Beggar.jpg</a:t>
            </a:r>
            <a:endParaRPr lang="en-US" sz="1400" dirty="0"/>
          </a:p>
          <a:p>
            <a:pPr>
              <a:buNone/>
            </a:pPr>
            <a:r>
              <a:rPr lang="en-US" sz="1400" dirty="0"/>
              <a:t>http://</a:t>
            </a:r>
            <a:r>
              <a:rPr lang="en-US" sz="1400" dirty="0" err="1"/>
              <a:t>commons.wikimedia.org</a:t>
            </a:r>
            <a:r>
              <a:rPr lang="en-US" sz="1400" dirty="0"/>
              <a:t>/wiki/</a:t>
            </a:r>
            <a:r>
              <a:rPr lang="en-US" sz="1400" dirty="0" err="1"/>
              <a:t>File:Aulendorf</a:t>
            </a:r>
            <a:r>
              <a:rPr lang="en-US" sz="1400" dirty="0"/>
              <a:t>_-_</a:t>
            </a:r>
            <a:r>
              <a:rPr lang="en-US" sz="1400" dirty="0" err="1"/>
              <a:t>Blumenteppich_zu_Fronleichnam.jpg</a:t>
            </a:r>
            <a:endParaRPr lang="en-US" sz="1400" dirty="0"/>
          </a:p>
          <a:p>
            <a:pPr>
              <a:buNone/>
            </a:pPr>
            <a:r>
              <a:rPr lang="en-US" sz="1400" dirty="0"/>
              <a:t>https://</a:t>
            </a:r>
            <a:r>
              <a:rPr lang="en-US" sz="1400" dirty="0" err="1"/>
              <a:t>commons.wikimedia.org</a:t>
            </a:r>
            <a:r>
              <a:rPr lang="en-US" sz="1400" dirty="0"/>
              <a:t>/wiki/</a:t>
            </a:r>
            <a:r>
              <a:rPr lang="en-US" sz="1400" dirty="0" err="1"/>
              <a:t>File:Duccio_di_Buoninsegna_037.jpg</a:t>
            </a:r>
            <a:endParaRPr lang="en-US" sz="1400" dirty="0"/>
          </a:p>
          <a:p>
            <a:pPr>
              <a:buNone/>
            </a:pPr>
            <a:r>
              <a:rPr lang="en-US" sz="1400" dirty="0"/>
              <a:t>https://</a:t>
            </a:r>
            <a:r>
              <a:rPr lang="en-US" sz="1400" dirty="0" err="1"/>
              <a:t>commons.wikimedia.org</a:t>
            </a:r>
            <a:r>
              <a:rPr lang="en-US" sz="1400" dirty="0"/>
              <a:t>/wiki/File:Brooklyn_Museum_-_The_Blind_Man_Washes_in_the_Pool_of_Siloam_(Le_aveugle-n%C3%A9_se_lave_%</a:t>
            </a:r>
            <a:r>
              <a:rPr lang="en-US" sz="1400" dirty="0" err="1"/>
              <a:t>C3%A0_la_piscine_de_Silo%C3%AB</a:t>
            </a:r>
            <a:r>
              <a:rPr lang="en-US" sz="1400" dirty="0"/>
              <a:t>)_-_</a:t>
            </a:r>
            <a:r>
              <a:rPr lang="en-US" sz="1400" dirty="0" err="1"/>
              <a:t>James_Tissot.jpg</a:t>
            </a:r>
            <a:endParaRPr lang="en-US" sz="1400" dirty="0"/>
          </a:p>
          <a:p>
            <a:pPr>
              <a:buNone/>
            </a:pPr>
            <a:r>
              <a:rPr lang="en-US" sz="1400" dirty="0"/>
              <a:t>https://</a:t>
            </a:r>
            <a:r>
              <a:rPr lang="en-US" sz="1400" dirty="0" err="1"/>
              <a:t>commons.wikimedia.org</a:t>
            </a:r>
            <a:r>
              <a:rPr lang="en-US" sz="1400" dirty="0"/>
              <a:t>/wiki/File:Annibale_Carracci_-_Healing_the_Man_Born_Blind_-_Google_Art_Project.jpg</a:t>
            </a:r>
          </a:p>
          <a:p>
            <a:pPr>
              <a:buNone/>
            </a:pPr>
            <a:r>
              <a:rPr lang="en-US" sz="1400" dirty="0"/>
              <a:t>https://</a:t>
            </a:r>
            <a:r>
              <a:rPr lang="en-US" sz="1400" dirty="0" err="1"/>
              <a:t>commons.wikimedia.org</a:t>
            </a:r>
            <a:r>
              <a:rPr lang="en-US" sz="1400" dirty="0"/>
              <a:t>/wiki/</a:t>
            </a:r>
            <a:r>
              <a:rPr lang="en-US" sz="1400" dirty="0" err="1"/>
              <a:t>File:Ottheinrich_Folio126v_Jn9.jpg</a:t>
            </a:r>
            <a:endParaRPr lang="en-US" sz="1400" dirty="0"/>
          </a:p>
          <a:p>
            <a:pPr>
              <a:buNone/>
            </a:pPr>
            <a:r>
              <a:rPr lang="en-US" sz="1400" dirty="0"/>
              <a:t>https://</a:t>
            </a:r>
            <a:r>
              <a:rPr lang="en-US" sz="1400" dirty="0" err="1"/>
              <a:t>commons.wikimedia.org</a:t>
            </a:r>
            <a:r>
              <a:rPr lang="en-US" sz="1400" dirty="0"/>
              <a:t>/wiki/</a:t>
            </a:r>
            <a:r>
              <a:rPr lang="en-US" sz="1400" dirty="0" err="1"/>
              <a:t>File:Canterbury_Cathedral_34.jpg</a:t>
            </a:r>
            <a:r>
              <a:rPr lang="en-US" sz="1400" dirty="0"/>
              <a:t> - </a:t>
            </a:r>
            <a:r>
              <a:rPr lang="en-US" sz="1400" dirty="0" err="1"/>
              <a:t>Nilfanion</a:t>
            </a:r>
            <a:endParaRPr lang="en-US" sz="1400" dirty="0"/>
          </a:p>
          <a:p>
            <a:pPr>
              <a:buNone/>
            </a:pPr>
            <a:r>
              <a:rPr lang="en-US" sz="1400" dirty="0"/>
              <a:t>https://</a:t>
            </a:r>
            <a:r>
              <a:rPr lang="en-US" sz="1400" dirty="0" err="1"/>
              <a:t>commons.wikimedia.org</a:t>
            </a:r>
            <a:r>
              <a:rPr lang="en-US" sz="1400" dirty="0"/>
              <a:t>/wiki/</a:t>
            </a:r>
            <a:r>
              <a:rPr lang="en-US" sz="1400" dirty="0" err="1"/>
              <a:t>File:Christ_and_the_pauper.jpg</a:t>
            </a:r>
            <a:endParaRPr lang="en-US" sz="1400" dirty="0"/>
          </a:p>
          <a:p>
            <a:pPr>
              <a:buNone/>
            </a:pPr>
            <a:r>
              <a:rPr lang="en-US" sz="1400" dirty="0"/>
              <a:t>http://</a:t>
            </a:r>
            <a:r>
              <a:rPr lang="en-US" sz="1400" dirty="0" err="1"/>
              <a:t>www.flickr.com</a:t>
            </a:r>
            <a:r>
              <a:rPr lang="en-US" sz="1400" dirty="0"/>
              <a:t>/photos/</a:t>
            </a:r>
            <a:r>
              <a:rPr lang="en-US" sz="1400" dirty="0" err="1"/>
              <a:t>stephenr</a:t>
            </a:r>
            <a:r>
              <a:rPr lang="en-US" sz="1400" dirty="0"/>
              <a:t>/2296612588/</a:t>
            </a:r>
          </a:p>
          <a:p>
            <a:pPr>
              <a:buNone/>
            </a:pP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http://</a:t>
            </a:r>
            <a:r>
              <a:rPr lang="en-US" sz="1400" dirty="0" err="1"/>
              <a:t>diglib.library.vanderbilt.edu</a:t>
            </a:r>
            <a:r>
              <a:rPr lang="en-US" sz="1400" dirty="0"/>
              <a:t>/.  All images available via Creative Commons 3.0 License</a:t>
            </a:r>
            <a:r>
              <a:rPr lang="en-US" sz="1600" dirty="0"/>
              <a:t>.</a:t>
            </a:r>
          </a:p>
          <a:p>
            <a:endParaRPr lang="en-US" sz="16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56534" y="0"/>
            <a:ext cx="5554266" cy="6858000"/>
          </a:xfrm>
          <a:prstGeom prst="rect">
            <a:avLst/>
          </a:prstGeom>
        </p:spPr>
      </p:pic>
      <p:sp>
        <p:nvSpPr>
          <p:cNvPr id="3" name="TextBox 2"/>
          <p:cNvSpPr txBox="1"/>
          <p:nvPr/>
        </p:nvSpPr>
        <p:spPr>
          <a:xfrm>
            <a:off x="1752600" y="5059740"/>
            <a:ext cx="2514600" cy="1569660"/>
          </a:xfrm>
          <a:prstGeom prst="rect">
            <a:avLst/>
          </a:prstGeom>
          <a:noFill/>
        </p:spPr>
        <p:txBody>
          <a:bodyPr wrap="square" rtlCol="0">
            <a:spAutoFit/>
          </a:bodyPr>
          <a:lstStyle/>
          <a:p>
            <a:pPr algn="ctr"/>
            <a:r>
              <a:rPr lang="en-US" sz="1600" dirty="0">
                <a:solidFill>
                  <a:schemeClr val="tx1">
                    <a:lumMod val="95000"/>
                  </a:schemeClr>
                </a:solidFill>
              </a:rPr>
              <a:t>Blind Kristian Minding a Child</a:t>
            </a:r>
          </a:p>
          <a:p>
            <a:pPr algn="ctr"/>
            <a:endParaRPr lang="en-US" sz="1600" dirty="0">
              <a:solidFill>
                <a:schemeClr val="tx1">
                  <a:lumMod val="95000"/>
                </a:schemeClr>
              </a:solidFill>
            </a:endParaRPr>
          </a:p>
          <a:p>
            <a:pPr algn="ctr"/>
            <a:r>
              <a:rPr lang="en-US" sz="1600" dirty="0">
                <a:solidFill>
                  <a:schemeClr val="tx1">
                    <a:lumMod val="95000"/>
                  </a:schemeClr>
                </a:solidFill>
              </a:rPr>
              <a:t>Michael </a:t>
            </a:r>
            <a:r>
              <a:rPr lang="en-US" sz="1600" dirty="0" err="1">
                <a:solidFill>
                  <a:schemeClr val="tx1">
                    <a:lumMod val="95000"/>
                  </a:schemeClr>
                </a:solidFill>
              </a:rPr>
              <a:t>Ancher</a:t>
            </a:r>
            <a:endParaRPr lang="en-US" sz="1600" dirty="0">
              <a:solidFill>
                <a:schemeClr val="tx1">
                  <a:lumMod val="95000"/>
                </a:schemeClr>
              </a:solidFill>
            </a:endParaRPr>
          </a:p>
          <a:p>
            <a:pPr algn="ctr"/>
            <a:r>
              <a:rPr lang="en-US" sz="1600" dirty="0">
                <a:solidFill>
                  <a:schemeClr val="tx1">
                    <a:lumMod val="95000"/>
                  </a:schemeClr>
                </a:solidFill>
              </a:rPr>
              <a:t>Hirschsprung Collection Copenhagen, Denmark</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44469"/>
            <a:ext cx="6629400" cy="1754326"/>
          </a:xfrm>
          <a:prstGeom prst="rect">
            <a:avLst/>
          </a:prstGeom>
        </p:spPr>
        <p:txBody>
          <a:bodyPr wrap="square">
            <a:spAutoFit/>
          </a:bodyPr>
          <a:lstStyle/>
          <a:p>
            <a:r>
              <a:rPr lang="en-US" sz="3600" dirty="0"/>
              <a:t>Even though I walk through the darkest valley, I fear no evil; for you are with me… </a:t>
            </a:r>
            <a:endParaRPr lang="en-US" sz="3600" dirty="0">
              <a:cs typeface="Arial" pitchFamily="34" charset="0"/>
            </a:endParaRPr>
          </a:p>
        </p:txBody>
      </p:sp>
      <p:sp>
        <p:nvSpPr>
          <p:cNvPr id="5" name="TextBox 4"/>
          <p:cNvSpPr txBox="1"/>
          <p:nvPr/>
        </p:nvSpPr>
        <p:spPr>
          <a:xfrm>
            <a:off x="54864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23:4a</a:t>
            </a:r>
            <a:endParaRPr lang="en-US" sz="2400" dirty="0">
              <a:solidFill>
                <a:schemeClr val="tx1">
                  <a:lumMod val="95000"/>
                </a:schemeClr>
              </a:solidFill>
            </a:endParaRPr>
          </a:p>
        </p:txBody>
      </p:sp>
    </p:spTree>
    <p:extLst>
      <p:ext uri="{BB962C8B-B14F-4D97-AF65-F5344CB8AC3E}">
        <p14:creationId xmlns:p14="http://schemas.microsoft.com/office/powerpoint/2010/main" val="3634881876"/>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4190" y="0"/>
            <a:ext cx="5454211" cy="6858000"/>
          </a:xfrm>
          <a:prstGeom prst="rect">
            <a:avLst/>
          </a:prstGeom>
        </p:spPr>
      </p:pic>
      <p:sp>
        <p:nvSpPr>
          <p:cNvPr id="4" name="TextBox 3"/>
          <p:cNvSpPr txBox="1"/>
          <p:nvPr/>
        </p:nvSpPr>
        <p:spPr>
          <a:xfrm>
            <a:off x="1752600" y="5059740"/>
            <a:ext cx="2438400" cy="1569660"/>
          </a:xfrm>
          <a:prstGeom prst="rect">
            <a:avLst/>
          </a:prstGeom>
          <a:noFill/>
        </p:spPr>
        <p:txBody>
          <a:bodyPr wrap="square" rtlCol="0">
            <a:spAutoFit/>
          </a:bodyPr>
          <a:lstStyle/>
          <a:p>
            <a:pPr algn="ctr"/>
            <a:r>
              <a:rPr lang="en-US" sz="1600" dirty="0">
                <a:solidFill>
                  <a:schemeClr val="tx1">
                    <a:lumMod val="95000"/>
                  </a:schemeClr>
                </a:solidFill>
              </a:rPr>
              <a:t>A Blind Woman in Her Room</a:t>
            </a:r>
          </a:p>
          <a:p>
            <a:pPr algn="ctr"/>
            <a:endParaRPr lang="en-US" sz="1600" dirty="0">
              <a:solidFill>
                <a:schemeClr val="tx1">
                  <a:lumMod val="95000"/>
                </a:schemeClr>
              </a:solidFill>
            </a:endParaRPr>
          </a:p>
          <a:p>
            <a:pPr algn="ctr"/>
            <a:r>
              <a:rPr lang="en-US" sz="1600" dirty="0">
                <a:solidFill>
                  <a:schemeClr val="tx1">
                    <a:lumMod val="95000"/>
                  </a:schemeClr>
                </a:solidFill>
              </a:rPr>
              <a:t>Anna </a:t>
            </a:r>
            <a:r>
              <a:rPr lang="en-US" sz="1600" dirty="0" err="1">
                <a:solidFill>
                  <a:schemeClr val="tx1">
                    <a:lumMod val="95000"/>
                  </a:schemeClr>
                </a:solidFill>
              </a:rPr>
              <a:t>Ancher</a:t>
            </a:r>
            <a:endParaRPr lang="en-US" sz="1600" dirty="0">
              <a:solidFill>
                <a:schemeClr val="tx1">
                  <a:lumMod val="95000"/>
                </a:schemeClr>
              </a:solidFill>
            </a:endParaRPr>
          </a:p>
          <a:p>
            <a:pPr algn="ctr"/>
            <a:r>
              <a:rPr lang="en-US" sz="1600" dirty="0">
                <a:solidFill>
                  <a:schemeClr val="tx1">
                    <a:lumMod val="95000"/>
                  </a:schemeClr>
                </a:solidFill>
              </a:rPr>
              <a:t>Hirschsprung Collection Copenhagen, Denmark</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44469"/>
            <a:ext cx="6629400" cy="1754326"/>
          </a:xfrm>
          <a:prstGeom prst="rect">
            <a:avLst/>
          </a:prstGeom>
        </p:spPr>
        <p:txBody>
          <a:bodyPr wrap="square">
            <a:spAutoFit/>
          </a:bodyPr>
          <a:lstStyle/>
          <a:p>
            <a:r>
              <a:rPr lang="en-US" sz="3600" dirty="0"/>
              <a:t>For once you were darkness, </a:t>
            </a:r>
          </a:p>
          <a:p>
            <a:r>
              <a:rPr lang="en-US" sz="3600" dirty="0"/>
              <a:t>but now in the Lord you are light. </a:t>
            </a:r>
          </a:p>
          <a:p>
            <a:r>
              <a:rPr lang="en-US" sz="3600" dirty="0"/>
              <a:t>Live as children of light - </a:t>
            </a:r>
            <a:endParaRPr lang="en-US" sz="3600" dirty="0">
              <a:cs typeface="Arial" pitchFamily="34" charset="0"/>
            </a:endParaRPr>
          </a:p>
        </p:txBody>
      </p:sp>
      <p:sp>
        <p:nvSpPr>
          <p:cNvPr id="5" name="TextBox 4"/>
          <p:cNvSpPr txBox="1"/>
          <p:nvPr/>
        </p:nvSpPr>
        <p:spPr>
          <a:xfrm>
            <a:off x="5791200" y="4648201"/>
            <a:ext cx="3352800" cy="461665"/>
          </a:xfrm>
          <a:prstGeom prst="rect">
            <a:avLst/>
          </a:prstGeom>
          <a:noFill/>
        </p:spPr>
        <p:txBody>
          <a:bodyPr wrap="square" rtlCol="0">
            <a:spAutoFit/>
          </a:bodyPr>
          <a:lstStyle/>
          <a:p>
            <a:pPr algn="ctr"/>
            <a:r>
              <a:rPr lang="en-US" sz="2400" dirty="0">
                <a:solidFill>
                  <a:schemeClr val="tx1">
                    <a:lumMod val="95000"/>
                  </a:schemeClr>
                </a:solidFill>
              </a:rPr>
              <a:t>Ephesians 5:8</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305020"/>
            <a:ext cx="5486400" cy="6324380"/>
          </a:xfrm>
          <a:prstGeom prst="rect">
            <a:avLst/>
          </a:prstGeom>
        </p:spPr>
      </p:pic>
      <p:sp>
        <p:nvSpPr>
          <p:cNvPr id="4" name="TextBox 3"/>
          <p:cNvSpPr txBox="1"/>
          <p:nvPr/>
        </p:nvSpPr>
        <p:spPr>
          <a:xfrm>
            <a:off x="1905000" y="5305962"/>
            <a:ext cx="2286000" cy="1323439"/>
          </a:xfrm>
          <a:prstGeom prst="rect">
            <a:avLst/>
          </a:prstGeom>
          <a:noFill/>
        </p:spPr>
        <p:txBody>
          <a:bodyPr wrap="square" rtlCol="0">
            <a:spAutoFit/>
          </a:bodyPr>
          <a:lstStyle/>
          <a:p>
            <a:pPr algn="ctr"/>
            <a:r>
              <a:rPr lang="en-US" sz="1600" dirty="0">
                <a:solidFill>
                  <a:schemeClr val="tx1">
                    <a:lumMod val="95000"/>
                  </a:schemeClr>
                </a:solidFill>
              </a:rPr>
              <a:t>We Are the Children of Light</a:t>
            </a:r>
          </a:p>
          <a:p>
            <a:pPr algn="ctr"/>
            <a:endParaRPr lang="en-US" sz="1600" dirty="0">
              <a:solidFill>
                <a:schemeClr val="tx1">
                  <a:lumMod val="95000"/>
                </a:schemeClr>
              </a:solidFill>
            </a:endParaRPr>
          </a:p>
          <a:p>
            <a:pPr algn="ctr"/>
            <a:r>
              <a:rPr lang="en-US" sz="1600" dirty="0">
                <a:solidFill>
                  <a:schemeClr val="tx1">
                    <a:lumMod val="95000"/>
                  </a:schemeClr>
                </a:solidFill>
              </a:rPr>
              <a:t>Wall Poster</a:t>
            </a:r>
          </a:p>
          <a:p>
            <a:pPr algn="ctr"/>
            <a:r>
              <a:rPr lang="en-US" sz="1600" dirty="0">
                <a:solidFill>
                  <a:schemeClr val="tx1">
                    <a:lumMod val="95000"/>
                  </a:schemeClr>
                </a:solidFill>
              </a:rPr>
              <a:t>Williamsburg, Brooklyn</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076272"/>
            <a:ext cx="5562600" cy="1200329"/>
          </a:xfrm>
          <a:prstGeom prst="rect">
            <a:avLst/>
          </a:prstGeom>
        </p:spPr>
        <p:txBody>
          <a:bodyPr wrap="square">
            <a:spAutoFit/>
          </a:bodyPr>
          <a:lstStyle/>
          <a:p>
            <a:r>
              <a:rPr lang="en-US" sz="3600" dirty="0"/>
              <a:t>As he walked along, he saw a man blind from birth.</a:t>
            </a:r>
            <a:endParaRPr lang="en-US" sz="3600" dirty="0">
              <a:cs typeface="Arial" pitchFamily="34" charset="0"/>
            </a:endParaRPr>
          </a:p>
        </p:txBody>
      </p:sp>
      <p:sp>
        <p:nvSpPr>
          <p:cNvPr id="5" name="TextBox 4"/>
          <p:cNvSpPr txBox="1"/>
          <p:nvPr/>
        </p:nvSpPr>
        <p:spPr>
          <a:xfrm>
            <a:off x="5410200" y="3821669"/>
            <a:ext cx="3352800" cy="461665"/>
          </a:xfrm>
          <a:prstGeom prst="rect">
            <a:avLst/>
          </a:prstGeom>
          <a:noFill/>
        </p:spPr>
        <p:txBody>
          <a:bodyPr wrap="square" rtlCol="0">
            <a:spAutoFit/>
          </a:bodyPr>
          <a:lstStyle/>
          <a:p>
            <a:pPr algn="ctr"/>
            <a:r>
              <a:rPr lang="en-US" sz="2400" dirty="0">
                <a:solidFill>
                  <a:schemeClr val="tx1">
                    <a:lumMod val="95000"/>
                  </a:schemeClr>
                </a:solidFill>
              </a:rPr>
              <a:t>John 9:1</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05962"/>
            <a:ext cx="2057400" cy="1323439"/>
          </a:xfrm>
          <a:prstGeom prst="rect">
            <a:avLst/>
          </a:prstGeom>
          <a:noFill/>
        </p:spPr>
        <p:txBody>
          <a:bodyPr wrap="square" rtlCol="0">
            <a:spAutoFit/>
          </a:bodyPr>
          <a:lstStyle/>
          <a:p>
            <a:pPr algn="ctr"/>
            <a:r>
              <a:rPr lang="en-US" sz="1600" dirty="0">
                <a:solidFill>
                  <a:schemeClr val="tx1">
                    <a:lumMod val="95000"/>
                  </a:schemeClr>
                </a:solidFill>
              </a:rPr>
              <a:t>Blind Beggar</a:t>
            </a:r>
          </a:p>
          <a:p>
            <a:pPr algn="ctr"/>
            <a:endParaRPr lang="en-US" sz="1600" dirty="0">
              <a:solidFill>
                <a:schemeClr val="tx1">
                  <a:lumMod val="95000"/>
                </a:schemeClr>
              </a:solidFill>
            </a:endParaRPr>
          </a:p>
          <a:p>
            <a:pPr algn="ctr"/>
            <a:r>
              <a:rPr lang="en-US" sz="1600" dirty="0">
                <a:solidFill>
                  <a:schemeClr val="tx1">
                    <a:lumMod val="95000"/>
                  </a:schemeClr>
                </a:solidFill>
              </a:rPr>
              <a:t>Jules </a:t>
            </a:r>
            <a:r>
              <a:rPr lang="en-US" sz="1600" dirty="0" err="1">
                <a:solidFill>
                  <a:schemeClr val="tx1">
                    <a:lumMod val="95000"/>
                  </a:schemeClr>
                </a:solidFill>
              </a:rPr>
              <a:t>Bastien-LePage</a:t>
            </a:r>
            <a:endParaRPr lang="en-US" sz="1600" dirty="0">
              <a:solidFill>
                <a:schemeClr val="tx1">
                  <a:lumMod val="95000"/>
                </a:schemeClr>
              </a:solidFill>
            </a:endParaRPr>
          </a:p>
          <a:p>
            <a:pPr algn="ctr"/>
            <a:r>
              <a:rPr lang="fr-FR" sz="1600" dirty="0">
                <a:solidFill>
                  <a:schemeClr val="tx1">
                    <a:lumMod val="95000"/>
                  </a:schemeClr>
                </a:solidFill>
              </a:rPr>
              <a:t>Musée des Beaux-Arts Tournai, France</a:t>
            </a:r>
            <a:endParaRPr lang="en-US" sz="1600" dirty="0">
              <a:solidFill>
                <a:schemeClr val="tx1">
                  <a:lumMod val="95000"/>
                </a:schemeClr>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4318" y="0"/>
            <a:ext cx="6146483" cy="6858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1407</TotalTime>
  <Words>869</Words>
  <Application>Microsoft Macintosh PowerPoint</Application>
  <PresentationFormat>Widescreen</PresentationFormat>
  <Paragraphs>84</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Fourth Sunday in 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Serena McMillan</cp:lastModifiedBy>
  <cp:revision>84</cp:revision>
  <dcterms:created xsi:type="dcterms:W3CDTF">2016-08-31T16:46:43Z</dcterms:created>
  <dcterms:modified xsi:type="dcterms:W3CDTF">2022-03-09T16:04:15Z</dcterms:modified>
</cp:coreProperties>
</file>