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405" r:id="rId3"/>
    <p:sldId id="406" r:id="rId4"/>
    <p:sldId id="385" r:id="rId5"/>
    <p:sldId id="386" r:id="rId6"/>
    <p:sldId id="387" r:id="rId7"/>
    <p:sldId id="388" r:id="rId8"/>
    <p:sldId id="389" r:id="rId9"/>
    <p:sldId id="390" r:id="rId10"/>
    <p:sldId id="391" r:id="rId11"/>
    <p:sldId id="392" r:id="rId12"/>
    <p:sldId id="393" r:id="rId13"/>
    <p:sldId id="394" r:id="rId14"/>
    <p:sldId id="395" r:id="rId15"/>
    <p:sldId id="396" r:id="rId16"/>
    <p:sldId id="397" r:id="rId17"/>
    <p:sldId id="398" r:id="rId18"/>
    <p:sldId id="399" r:id="rId19"/>
    <p:sldId id="412" r:id="rId20"/>
    <p:sldId id="401" r:id="rId21"/>
    <p:sldId id="402" r:id="rId22"/>
    <p:sldId id="403" r:id="rId23"/>
    <p:sldId id="411"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5" autoAdjust="0"/>
    <p:restoredTop sz="94694"/>
  </p:normalViewPr>
  <p:slideViewPr>
    <p:cSldViewPr>
      <p:cViewPr varScale="1">
        <p:scale>
          <a:sx n="90" d="100"/>
          <a:sy n="90" d="100"/>
        </p:scale>
        <p:origin x="232" y="864"/>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3/9/22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3/9/22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447801"/>
            <a:ext cx="8458200" cy="1470025"/>
          </a:xfrm>
        </p:spPr>
        <p:txBody>
          <a:bodyPr>
            <a:noAutofit/>
          </a:bodyPr>
          <a:lstStyle/>
          <a:p>
            <a:r>
              <a:rPr lang="en-US" sz="9600" dirty="0"/>
              <a:t>First Sunday </a:t>
            </a:r>
            <a:br>
              <a:rPr lang="en-US" sz="9600" dirty="0"/>
            </a:br>
            <a:r>
              <a:rPr lang="en-US" sz="9600" dirty="0"/>
              <a:t>in Lent</a:t>
            </a:r>
          </a:p>
        </p:txBody>
      </p:sp>
      <p:sp>
        <p:nvSpPr>
          <p:cNvPr id="3" name="Subtitle 2"/>
          <p:cNvSpPr>
            <a:spLocks noGrp="1"/>
          </p:cNvSpPr>
          <p:nvPr>
            <p:ph type="subTitle" idx="1"/>
          </p:nvPr>
        </p:nvSpPr>
        <p:spPr>
          <a:xfrm>
            <a:off x="2895600" y="38862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905000" y="4724401"/>
            <a:ext cx="3962400" cy="2246769"/>
          </a:xfrm>
          <a:prstGeom prst="rect">
            <a:avLst/>
          </a:prstGeom>
        </p:spPr>
        <p:txBody>
          <a:bodyPr wrap="square">
            <a:spAutoFit/>
          </a:bodyPr>
          <a:lstStyle/>
          <a:p>
            <a:r>
              <a:rPr lang="sv-SE" sz="2800" dirty="0"/>
              <a:t>Genesis 2:15-17; 3:1-7  Psalm 32</a:t>
            </a:r>
          </a:p>
          <a:p>
            <a:r>
              <a:rPr lang="sv-SE" sz="2800" dirty="0"/>
              <a:t>Romans 5:12-19  Matthew 4:1-11</a:t>
            </a:r>
            <a:r>
              <a:rPr lang="en-US" sz="2800" dirty="0"/>
              <a:t> </a:t>
            </a:r>
            <a:r>
              <a:rPr lang="fi-FI" sz="2800" dirty="0"/>
              <a:t>	</a:t>
            </a:r>
          </a:p>
          <a:p>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750874"/>
            <a:ext cx="7162800" cy="1754326"/>
          </a:xfrm>
          <a:prstGeom prst="rect">
            <a:avLst/>
          </a:prstGeom>
        </p:spPr>
        <p:txBody>
          <a:bodyPr wrap="square">
            <a:spAutoFit/>
          </a:bodyPr>
          <a:lstStyle/>
          <a:p>
            <a:r>
              <a:rPr lang="en-US" sz="3600" dirty="0"/>
              <a:t>…receive the abundance of grace and the free gift of righteousness …through the one man, Jesus Christ.</a:t>
            </a:r>
            <a:endParaRPr lang="en-US" sz="3600" dirty="0">
              <a:cs typeface="Arial" pitchFamily="34" charset="0"/>
            </a:endParaRPr>
          </a:p>
        </p:txBody>
      </p:sp>
      <p:sp>
        <p:nvSpPr>
          <p:cNvPr id="3" name="Rectangle 2"/>
          <p:cNvSpPr/>
          <p:nvPr/>
        </p:nvSpPr>
        <p:spPr>
          <a:xfrm>
            <a:off x="6400800" y="4191001"/>
            <a:ext cx="2514600" cy="461665"/>
          </a:xfrm>
          <a:prstGeom prst="rect">
            <a:avLst/>
          </a:prstGeom>
        </p:spPr>
        <p:txBody>
          <a:bodyPr wrap="square">
            <a:spAutoFit/>
          </a:bodyPr>
          <a:lstStyle/>
          <a:p>
            <a:r>
              <a:rPr lang="en-US" sz="2400" dirty="0">
                <a:cs typeface="Arial" pitchFamily="34" charset="0"/>
              </a:rPr>
              <a:t>Romans </a:t>
            </a:r>
            <a:r>
              <a:rPr lang="en-US" sz="2400" dirty="0" err="1">
                <a:cs typeface="Arial" pitchFamily="34" charset="0"/>
              </a:rPr>
              <a:t>5:17b</a:t>
            </a:r>
            <a:endParaRPr lang="en-US" sz="2400" dirty="0">
              <a:cs typeface="Arial" pitchFamily="34" charset="0"/>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8838" y="0"/>
            <a:ext cx="7934325" cy="6191250"/>
          </a:xfrm>
          <a:prstGeom prst="rect">
            <a:avLst/>
          </a:prstGeom>
        </p:spPr>
      </p:pic>
      <p:sp>
        <p:nvSpPr>
          <p:cNvPr id="3" name="TextBox 2"/>
          <p:cNvSpPr txBox="1"/>
          <p:nvPr/>
        </p:nvSpPr>
        <p:spPr>
          <a:xfrm>
            <a:off x="1524000" y="6290846"/>
            <a:ext cx="9144000" cy="338554"/>
          </a:xfrm>
          <a:prstGeom prst="rect">
            <a:avLst/>
          </a:prstGeom>
          <a:noFill/>
        </p:spPr>
        <p:txBody>
          <a:bodyPr wrap="square" rtlCol="0">
            <a:spAutoFit/>
          </a:bodyPr>
          <a:lstStyle/>
          <a:p>
            <a:pPr algn="ctr"/>
            <a:r>
              <a:rPr lang="en-US" sz="1600" dirty="0"/>
              <a:t>"With the grace of God and the effort of will, we obtain the excellence of virtue”  --  Vatican Museum</a:t>
            </a:r>
            <a:endParaRPr lang="en-US" sz="1600" dirty="0">
              <a:solidFill>
                <a:schemeClr val="tx1">
                  <a:lumMod val="95000"/>
                </a:schemeClr>
              </a:solidFill>
            </a:endParaRP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 tempter came and said to him, </a:t>
            </a:r>
          </a:p>
          <a:p>
            <a:r>
              <a:rPr lang="en-US" sz="3600" dirty="0"/>
              <a:t>"If you are the Son of God, </a:t>
            </a:r>
          </a:p>
          <a:p>
            <a:r>
              <a:rPr lang="en-US" sz="3600" dirty="0"/>
              <a:t>command these stones to become loaves of bread."</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Matthew 4:3</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429071"/>
            <a:ext cx="2514600" cy="1077218"/>
          </a:xfrm>
          <a:prstGeom prst="rect">
            <a:avLst/>
          </a:prstGeom>
          <a:noFill/>
        </p:spPr>
        <p:txBody>
          <a:bodyPr wrap="square" rtlCol="0">
            <a:spAutoFit/>
          </a:bodyPr>
          <a:lstStyle/>
          <a:p>
            <a:pPr algn="ctr"/>
            <a:r>
              <a:rPr lang="en-US" sz="1600" dirty="0">
                <a:solidFill>
                  <a:schemeClr val="tx1">
                    <a:lumMod val="95000"/>
                  </a:schemeClr>
                </a:solidFill>
              </a:rPr>
              <a:t>Jesus and the Tempter</a:t>
            </a:r>
          </a:p>
          <a:p>
            <a:pPr algn="ctr"/>
            <a:endParaRPr lang="en-US" sz="1600" dirty="0">
              <a:solidFill>
                <a:schemeClr val="tx1">
                  <a:lumMod val="95000"/>
                </a:schemeClr>
              </a:solidFill>
            </a:endParaRPr>
          </a:p>
          <a:p>
            <a:pPr algn="ctr"/>
            <a:r>
              <a:rPr lang="en-US" sz="1600" dirty="0">
                <a:solidFill>
                  <a:schemeClr val="tx1">
                    <a:lumMod val="95000"/>
                  </a:schemeClr>
                </a:solidFill>
              </a:rPr>
              <a:t>National Gallery of Art</a:t>
            </a:r>
          </a:p>
          <a:p>
            <a:pPr algn="ctr"/>
            <a:r>
              <a:rPr lang="en-US" sz="1600" dirty="0">
                <a:solidFill>
                  <a:schemeClr val="tx1">
                    <a:lumMod val="95000"/>
                  </a:schemeClr>
                </a:solidFill>
              </a:rPr>
              <a:t>Washington, DC</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21428" y="18394"/>
            <a:ext cx="5360773" cy="6839607"/>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But he answered, "It is written, </a:t>
            </a:r>
          </a:p>
          <a:p>
            <a:r>
              <a:rPr lang="en-US" sz="3600" dirty="0"/>
              <a:t>'One does not live by bread alone, </a:t>
            </a:r>
          </a:p>
          <a:p>
            <a:r>
              <a:rPr lang="en-US" sz="3600" dirty="0"/>
              <a:t>but by every word that comes from </a:t>
            </a:r>
          </a:p>
          <a:p>
            <a:r>
              <a:rPr lang="en-US" sz="3600" dirty="0"/>
              <a:t>the mouth of God.'"</a:t>
            </a:r>
          </a:p>
          <a:p>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Matthew 4:4</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334001"/>
            <a:ext cx="3505200" cy="1323439"/>
          </a:xfrm>
          <a:prstGeom prst="rect">
            <a:avLst/>
          </a:prstGeom>
          <a:noFill/>
        </p:spPr>
        <p:txBody>
          <a:bodyPr wrap="square" rtlCol="0">
            <a:spAutoFit/>
          </a:bodyPr>
          <a:lstStyle/>
          <a:p>
            <a:pPr algn="ctr"/>
            <a:r>
              <a:rPr lang="en-US" sz="1600" dirty="0">
                <a:solidFill>
                  <a:schemeClr val="tx1">
                    <a:lumMod val="95000"/>
                  </a:schemeClr>
                </a:solidFill>
              </a:rPr>
              <a:t>“In the beginning was the word…”</a:t>
            </a:r>
          </a:p>
          <a:p>
            <a:pPr algn="ctr"/>
            <a:endParaRPr lang="en-US" sz="1600" dirty="0">
              <a:solidFill>
                <a:schemeClr val="tx1">
                  <a:lumMod val="95000"/>
                </a:schemeClr>
              </a:solidFill>
            </a:endParaRPr>
          </a:p>
          <a:p>
            <a:pPr algn="ctr"/>
            <a:r>
              <a:rPr lang="en-US" sz="1600" dirty="0">
                <a:solidFill>
                  <a:schemeClr val="tx1">
                    <a:lumMod val="95000"/>
                  </a:schemeClr>
                </a:solidFill>
              </a:rPr>
              <a:t>Grands </a:t>
            </a:r>
            <a:r>
              <a:rPr lang="en-US" sz="1600" dirty="0" err="1">
                <a:solidFill>
                  <a:schemeClr val="tx1">
                    <a:lumMod val="95000"/>
                  </a:schemeClr>
                </a:solidFill>
              </a:rPr>
              <a:t>Heures</a:t>
            </a:r>
            <a:r>
              <a:rPr lang="en-US" sz="1600" dirty="0">
                <a:solidFill>
                  <a:schemeClr val="tx1">
                    <a:lumMod val="95000"/>
                  </a:schemeClr>
                </a:solidFill>
              </a:rPr>
              <a:t> </a:t>
            </a:r>
            <a:r>
              <a:rPr lang="en-US" sz="1600" dirty="0" err="1">
                <a:solidFill>
                  <a:schemeClr val="tx1">
                    <a:lumMod val="95000"/>
                  </a:schemeClr>
                </a:solidFill>
              </a:rPr>
              <a:t>d’Anne</a:t>
            </a:r>
            <a:r>
              <a:rPr lang="en-US" sz="1600" dirty="0">
                <a:solidFill>
                  <a:schemeClr val="tx1">
                    <a:lumMod val="95000"/>
                  </a:schemeClr>
                </a:solidFill>
              </a:rPr>
              <a:t> de Bretagne</a:t>
            </a:r>
          </a:p>
          <a:p>
            <a:pPr algn="ctr"/>
            <a:r>
              <a:rPr lang="en-US" sz="1600" dirty="0">
                <a:solidFill>
                  <a:schemeClr val="tx1">
                    <a:lumMod val="95000"/>
                  </a:schemeClr>
                </a:solidFill>
              </a:rPr>
              <a:t>Jean </a:t>
            </a:r>
            <a:r>
              <a:rPr lang="en-US" sz="1600" dirty="0" err="1">
                <a:solidFill>
                  <a:schemeClr val="tx1">
                    <a:lumMod val="95000"/>
                  </a:schemeClr>
                </a:solidFill>
              </a:rPr>
              <a:t>Bourdichon</a:t>
            </a:r>
            <a:endParaRPr lang="en-US" sz="1600" dirty="0">
              <a:solidFill>
                <a:schemeClr val="tx1">
                  <a:lumMod val="95000"/>
                </a:schemeClr>
              </a:solidFill>
            </a:endParaRPr>
          </a:p>
          <a:p>
            <a:pPr algn="ctr"/>
            <a:r>
              <a:rPr lang="en-US" sz="1600" dirty="0" err="1">
                <a:solidFill>
                  <a:schemeClr val="tx1">
                    <a:lumMod val="95000"/>
                  </a:schemeClr>
                </a:solidFill>
              </a:rPr>
              <a:t>Bibliotheque</a:t>
            </a:r>
            <a:r>
              <a:rPr lang="en-US" sz="1600" dirty="0">
                <a:solidFill>
                  <a:schemeClr val="tx1">
                    <a:lumMod val="95000"/>
                  </a:schemeClr>
                </a:solidFill>
              </a:rPr>
              <a:t> </a:t>
            </a:r>
            <a:r>
              <a:rPr lang="en-US" sz="1600" dirty="0" err="1">
                <a:solidFill>
                  <a:schemeClr val="tx1">
                    <a:lumMod val="95000"/>
                  </a:schemeClr>
                </a:solidFill>
              </a:rPr>
              <a:t>Nationale</a:t>
            </a:r>
            <a:r>
              <a:rPr lang="en-US" sz="1600" dirty="0">
                <a:solidFill>
                  <a:schemeClr val="tx1">
                    <a:lumMod val="95000"/>
                  </a:schemeClr>
                </a:solidFill>
              </a:rPr>
              <a:t>, Paris, France</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62600" y="76200"/>
            <a:ext cx="4191000" cy="663575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629400" cy="3416320"/>
          </a:xfrm>
          <a:prstGeom prst="rect">
            <a:avLst/>
          </a:prstGeom>
        </p:spPr>
        <p:txBody>
          <a:bodyPr wrap="square">
            <a:spAutoFit/>
          </a:bodyPr>
          <a:lstStyle/>
          <a:p>
            <a:r>
              <a:rPr lang="en-US" sz="3600" dirty="0"/>
              <a:t>Then the devil took him to </a:t>
            </a:r>
          </a:p>
          <a:p>
            <a:r>
              <a:rPr lang="en-US" sz="3600" dirty="0"/>
              <a:t>the holy city and placed him </a:t>
            </a:r>
          </a:p>
          <a:p>
            <a:r>
              <a:rPr lang="en-US" sz="3600" dirty="0"/>
              <a:t>on the pinnacle of the temple,</a:t>
            </a:r>
          </a:p>
          <a:p>
            <a:r>
              <a:rPr lang="en-US" sz="3600" dirty="0"/>
              <a:t>…saying to him, "If you are the Son </a:t>
            </a:r>
          </a:p>
          <a:p>
            <a:r>
              <a:rPr lang="en-US" sz="3600" dirty="0"/>
              <a:t>of God, throw yourself down…”</a:t>
            </a:r>
            <a:endParaRPr lang="en-US" sz="3600" dirty="0">
              <a:cs typeface="Arial" pitchFamily="34" charset="0"/>
            </a:endParaRPr>
          </a:p>
          <a:p>
            <a:endParaRPr lang="en-US" sz="3600" dirty="0"/>
          </a:p>
        </p:txBody>
      </p:sp>
      <p:sp>
        <p:nvSpPr>
          <p:cNvPr id="3" name="Rectangle 2"/>
          <p:cNvSpPr/>
          <p:nvPr/>
        </p:nvSpPr>
        <p:spPr>
          <a:xfrm>
            <a:off x="6477000" y="5100936"/>
            <a:ext cx="2514600" cy="461665"/>
          </a:xfrm>
          <a:prstGeom prst="rect">
            <a:avLst/>
          </a:prstGeom>
        </p:spPr>
        <p:txBody>
          <a:bodyPr wrap="square">
            <a:spAutoFit/>
          </a:bodyPr>
          <a:lstStyle/>
          <a:p>
            <a:r>
              <a:rPr lang="en-US" sz="2400" dirty="0">
                <a:cs typeface="Arial" pitchFamily="34" charset="0"/>
              </a:rPr>
              <a:t>Matthew 4:5-6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351384"/>
            <a:ext cx="3352800" cy="1354217"/>
          </a:xfrm>
          <a:prstGeom prst="rect">
            <a:avLst/>
          </a:prstGeom>
          <a:noFill/>
        </p:spPr>
        <p:txBody>
          <a:bodyPr wrap="square" rtlCol="0">
            <a:spAutoFit/>
          </a:bodyPr>
          <a:lstStyle/>
          <a:p>
            <a:pPr algn="ctr"/>
            <a:r>
              <a:rPr lang="en-US" sz="1600" dirty="0">
                <a:solidFill>
                  <a:schemeClr val="tx1">
                    <a:lumMod val="95000"/>
                  </a:schemeClr>
                </a:solidFill>
              </a:rPr>
              <a:t>Jesus Carried Up to the Pinnacle of the Temple</a:t>
            </a:r>
          </a:p>
          <a:p>
            <a:pPr algn="ctr"/>
            <a:endParaRPr lang="en-US" sz="1600" dirty="0">
              <a:solidFill>
                <a:schemeClr val="tx1">
                  <a:lumMod val="95000"/>
                </a:schemeClr>
              </a:solidFill>
            </a:endParaRPr>
          </a:p>
          <a:p>
            <a:pPr algn="ctr"/>
            <a:r>
              <a:rPr lang="en-US" sz="1600" dirty="0">
                <a:solidFill>
                  <a:schemeClr val="tx1">
                    <a:lumMod val="95000"/>
                  </a:schemeClr>
                </a:solidFill>
              </a:rPr>
              <a:t>James </a:t>
            </a:r>
            <a:r>
              <a:rPr lang="en-US" sz="1600" dirty="0" err="1">
                <a:solidFill>
                  <a:schemeClr val="tx1">
                    <a:lumMod val="95000"/>
                  </a:schemeClr>
                </a:solidFill>
              </a:rPr>
              <a:t>Tissot</a:t>
            </a:r>
            <a:endParaRPr lang="en-US" sz="1600" dirty="0">
              <a:solidFill>
                <a:schemeClr val="tx1">
                  <a:lumMod val="95000"/>
                </a:schemeClr>
              </a:solidFill>
            </a:endParaRPr>
          </a:p>
          <a:p>
            <a:pPr algn="ctr"/>
            <a:r>
              <a:rPr lang="en-US" sz="1600" dirty="0">
                <a:solidFill>
                  <a:schemeClr val="tx1">
                    <a:lumMod val="95000"/>
                  </a:schemeClr>
                </a:solidFill>
              </a:rPr>
              <a:t>Brooklyn Museum, New York, 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22872" y="0"/>
            <a:ext cx="4911728"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Jesus said to him, "Again it is written, 'Do not put the Lord your God to the test.'"</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Matthew 4:7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505271"/>
            <a:ext cx="2743200" cy="1077218"/>
          </a:xfrm>
          <a:prstGeom prst="rect">
            <a:avLst/>
          </a:prstGeom>
          <a:noFill/>
        </p:spPr>
        <p:txBody>
          <a:bodyPr wrap="square" rtlCol="0">
            <a:spAutoFit/>
          </a:bodyPr>
          <a:lstStyle/>
          <a:p>
            <a:pPr algn="ctr"/>
            <a:r>
              <a:rPr lang="en-US" sz="1600" dirty="0">
                <a:solidFill>
                  <a:schemeClr val="tx1">
                    <a:lumMod val="95000"/>
                  </a:schemeClr>
                </a:solidFill>
              </a:rPr>
              <a:t>Temptation of Christ</a:t>
            </a:r>
          </a:p>
          <a:p>
            <a:pPr algn="ctr"/>
            <a:endParaRPr lang="en-US" sz="1600" dirty="0">
              <a:solidFill>
                <a:schemeClr val="tx1">
                  <a:lumMod val="95000"/>
                </a:schemeClr>
              </a:solidFill>
            </a:endParaRPr>
          </a:p>
          <a:p>
            <a:pPr algn="ctr"/>
            <a:r>
              <a:rPr lang="en-US" sz="1600" dirty="0">
                <a:solidFill>
                  <a:schemeClr val="tx1">
                    <a:lumMod val="95000"/>
                  </a:schemeClr>
                </a:solidFill>
              </a:rPr>
              <a:t>South door, Duomo</a:t>
            </a:r>
          </a:p>
          <a:p>
            <a:pPr algn="ctr"/>
            <a:r>
              <a:rPr lang="en-US" sz="1600" dirty="0">
                <a:solidFill>
                  <a:schemeClr val="tx1">
                    <a:lumMod val="95000"/>
                  </a:schemeClr>
                </a:solidFill>
              </a:rPr>
              <a:t>Pisa, Italy</a:t>
            </a:r>
          </a:p>
        </p:txBody>
      </p:sp>
      <p:pic>
        <p:nvPicPr>
          <p:cNvPr id="2" name="Picture 1"/>
          <p:cNvPicPr>
            <a:picLocks noChangeAspect="1"/>
          </p:cNvPicPr>
          <p:nvPr/>
        </p:nvPicPr>
        <p:blipFill>
          <a:blip r:embed="rId2"/>
          <a:stretch>
            <a:fillRect/>
          </a:stretch>
        </p:blipFill>
        <p:spPr>
          <a:xfrm>
            <a:off x="4614862" y="0"/>
            <a:ext cx="5595938" cy="6858000"/>
          </a:xfrm>
          <a:prstGeom prst="rect">
            <a:avLst/>
          </a:prstGeom>
        </p:spPr>
      </p:pic>
    </p:spTree>
    <p:extLst>
      <p:ext uri="{BB962C8B-B14F-4D97-AF65-F5344CB8AC3E}">
        <p14:creationId xmlns:p14="http://schemas.microsoft.com/office/powerpoint/2010/main" val="751632418"/>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28672"/>
            <a:ext cx="7467600" cy="1200329"/>
          </a:xfrm>
          <a:prstGeom prst="rect">
            <a:avLst/>
          </a:prstGeom>
        </p:spPr>
        <p:txBody>
          <a:bodyPr wrap="square">
            <a:spAutoFit/>
          </a:bodyPr>
          <a:lstStyle/>
          <a:p>
            <a:r>
              <a:rPr lang="en-US" sz="3600" dirty="0"/>
              <a:t>…of the tree of the knowledge of good and evil you shall not eat… </a:t>
            </a:r>
          </a:p>
        </p:txBody>
      </p:sp>
      <p:sp>
        <p:nvSpPr>
          <p:cNvPr id="3" name="Rectangle 2"/>
          <p:cNvSpPr/>
          <p:nvPr/>
        </p:nvSpPr>
        <p:spPr>
          <a:xfrm>
            <a:off x="6629400" y="4415136"/>
            <a:ext cx="2514600" cy="461665"/>
          </a:xfrm>
          <a:prstGeom prst="rect">
            <a:avLst/>
          </a:prstGeom>
        </p:spPr>
        <p:txBody>
          <a:bodyPr wrap="square">
            <a:spAutoFit/>
          </a:bodyPr>
          <a:lstStyle/>
          <a:p>
            <a:r>
              <a:rPr lang="en-US" sz="2400" dirty="0">
                <a:cs typeface="Arial" pitchFamily="34" charset="0"/>
              </a:rPr>
              <a:t>Genesis </a:t>
            </a:r>
            <a:r>
              <a:rPr lang="en-US" sz="2400" dirty="0" err="1">
                <a:cs typeface="Arial" pitchFamily="34" charset="0"/>
              </a:rPr>
              <a:t>2:17a</a:t>
            </a:r>
            <a:endParaRPr lang="en-US" sz="2400" dirty="0">
              <a:cs typeface="Arial" pitchFamily="34" charset="0"/>
            </a:endParaRPr>
          </a:p>
        </p:txBody>
      </p:sp>
    </p:spTree>
    <p:extLst>
      <p:ext uri="{BB962C8B-B14F-4D97-AF65-F5344CB8AC3E}">
        <p14:creationId xmlns:p14="http://schemas.microsoft.com/office/powerpoint/2010/main" val="706275838"/>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9"/>
            <a:ext cx="7467600" cy="2862322"/>
          </a:xfrm>
          <a:prstGeom prst="rect">
            <a:avLst/>
          </a:prstGeom>
        </p:spPr>
        <p:txBody>
          <a:bodyPr wrap="square">
            <a:spAutoFit/>
          </a:bodyPr>
          <a:lstStyle/>
          <a:p>
            <a:r>
              <a:rPr lang="en-US" sz="3600" dirty="0"/>
              <a:t>Again, the devil took him to a very </a:t>
            </a:r>
          </a:p>
          <a:p>
            <a:r>
              <a:rPr lang="en-US" sz="3600" dirty="0"/>
              <a:t>high mountain and he said to him,</a:t>
            </a:r>
          </a:p>
          <a:p>
            <a:r>
              <a:rPr lang="en-US" sz="3600" dirty="0"/>
              <a:t>"All these I will give you, if you will </a:t>
            </a:r>
          </a:p>
          <a:p>
            <a:r>
              <a:rPr lang="en-US" sz="3600" dirty="0"/>
              <a:t>fall down and worship me."</a:t>
            </a:r>
            <a:endParaRPr lang="en-US" sz="3600" dirty="0">
              <a:cs typeface="Arial" pitchFamily="34" charset="0"/>
            </a:endParaRPr>
          </a:p>
          <a:p>
            <a:endParaRPr lang="en-US" sz="3600" dirty="0"/>
          </a:p>
        </p:txBody>
      </p:sp>
      <p:sp>
        <p:nvSpPr>
          <p:cNvPr id="3" name="Rectangle 2"/>
          <p:cNvSpPr/>
          <p:nvPr/>
        </p:nvSpPr>
        <p:spPr>
          <a:xfrm>
            <a:off x="6477000" y="4719936"/>
            <a:ext cx="2514600" cy="461665"/>
          </a:xfrm>
          <a:prstGeom prst="rect">
            <a:avLst/>
          </a:prstGeom>
        </p:spPr>
        <p:txBody>
          <a:bodyPr wrap="square">
            <a:spAutoFit/>
          </a:bodyPr>
          <a:lstStyle/>
          <a:p>
            <a:r>
              <a:rPr lang="en-US" sz="2400" dirty="0">
                <a:cs typeface="Arial" pitchFamily="34" charset="0"/>
              </a:rPr>
              <a:t>Matthew </a:t>
            </a:r>
            <a:r>
              <a:rPr lang="en-US" sz="2400" dirty="0" err="1">
                <a:cs typeface="Arial" pitchFamily="34" charset="0"/>
              </a:rPr>
              <a:t>4:8a</a:t>
            </a:r>
            <a:r>
              <a:rPr lang="en-US" sz="2400" dirty="0">
                <a:cs typeface="Arial" pitchFamily="34" charset="0"/>
              </a:rPr>
              <a:t>, </a:t>
            </a:r>
            <a:r>
              <a:rPr lang="en-US" sz="2400" dirty="0" err="1">
                <a:cs typeface="Arial" pitchFamily="34" charset="0"/>
              </a:rPr>
              <a:t>9b</a:t>
            </a:r>
            <a:endParaRPr lang="en-US" sz="2400" dirty="0">
              <a:cs typeface="Arial" pitchFamily="34" charset="0"/>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059740"/>
            <a:ext cx="3124200" cy="1569660"/>
          </a:xfrm>
          <a:prstGeom prst="rect">
            <a:avLst/>
          </a:prstGeom>
          <a:noFill/>
        </p:spPr>
        <p:txBody>
          <a:bodyPr wrap="square" rtlCol="0">
            <a:spAutoFit/>
          </a:bodyPr>
          <a:lstStyle/>
          <a:p>
            <a:pPr algn="ctr"/>
            <a:r>
              <a:rPr lang="en-US" sz="1600" dirty="0">
                <a:solidFill>
                  <a:schemeClr val="tx1">
                    <a:lumMod val="95000"/>
                  </a:schemeClr>
                </a:solidFill>
              </a:rPr>
              <a:t>Mountain Landscape with the Temptation of Christ</a:t>
            </a:r>
          </a:p>
          <a:p>
            <a:pPr algn="ctr"/>
            <a:endParaRPr lang="en-US" sz="1600" dirty="0">
              <a:solidFill>
                <a:schemeClr val="tx1">
                  <a:lumMod val="95000"/>
                </a:schemeClr>
              </a:solidFill>
            </a:endParaRPr>
          </a:p>
          <a:p>
            <a:pPr algn="ctr"/>
            <a:r>
              <a:rPr lang="en-US" sz="1600" dirty="0">
                <a:solidFill>
                  <a:schemeClr val="tx1">
                    <a:lumMod val="95000"/>
                  </a:schemeClr>
                </a:solidFill>
              </a:rPr>
              <a:t>Jan Brueghel the Elder</a:t>
            </a:r>
          </a:p>
          <a:p>
            <a:pPr algn="ctr"/>
            <a:r>
              <a:rPr lang="en-US" sz="1600" dirty="0" err="1">
                <a:solidFill>
                  <a:schemeClr val="tx1">
                    <a:lumMod val="95000"/>
                  </a:schemeClr>
                </a:solidFill>
              </a:rPr>
              <a:t>Kunsthistorisches</a:t>
            </a:r>
            <a:r>
              <a:rPr lang="en-US" sz="1600" dirty="0">
                <a:solidFill>
                  <a:schemeClr val="tx1">
                    <a:lumMod val="95000"/>
                  </a:schemeClr>
                </a:solidFill>
              </a:rPr>
              <a:t> Museum</a:t>
            </a:r>
          </a:p>
          <a:p>
            <a:pPr algn="ctr"/>
            <a:r>
              <a:rPr lang="en-US" sz="1600" dirty="0">
                <a:solidFill>
                  <a:schemeClr val="tx1">
                    <a:lumMod val="95000"/>
                  </a:schemeClr>
                </a:solidFill>
              </a:rPr>
              <a:t>Munich,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0082" y="0"/>
            <a:ext cx="4828318"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44469"/>
            <a:ext cx="6553200" cy="2308324"/>
          </a:xfrm>
          <a:prstGeom prst="rect">
            <a:avLst/>
          </a:prstGeom>
        </p:spPr>
        <p:txBody>
          <a:bodyPr wrap="square">
            <a:spAutoFit/>
          </a:bodyPr>
          <a:lstStyle/>
          <a:p>
            <a:r>
              <a:rPr lang="en-US" sz="3600" dirty="0"/>
              <a:t>Jesus said to him, "Away with you, Satan! for it is written, </a:t>
            </a:r>
          </a:p>
          <a:p>
            <a:r>
              <a:rPr lang="en-US" sz="3600" dirty="0"/>
              <a:t>'Worship the Lord your God, </a:t>
            </a:r>
          </a:p>
          <a:p>
            <a:r>
              <a:rPr lang="en-US" sz="3600" dirty="0"/>
              <a:t>and serve only him.'"</a:t>
            </a:r>
            <a:endParaRPr lang="en-US" sz="3600" dirty="0">
              <a:cs typeface="Arial" pitchFamily="34" charset="0"/>
            </a:endParaRPr>
          </a:p>
        </p:txBody>
      </p:sp>
      <p:sp>
        <p:nvSpPr>
          <p:cNvPr id="3" name="Rectangle 2"/>
          <p:cNvSpPr/>
          <p:nvPr/>
        </p:nvSpPr>
        <p:spPr>
          <a:xfrm>
            <a:off x="6248400" y="4567536"/>
            <a:ext cx="2514600" cy="461665"/>
          </a:xfrm>
          <a:prstGeom prst="rect">
            <a:avLst/>
          </a:prstGeom>
        </p:spPr>
        <p:txBody>
          <a:bodyPr wrap="square">
            <a:spAutoFit/>
          </a:bodyPr>
          <a:lstStyle/>
          <a:p>
            <a:r>
              <a:rPr lang="en-US" sz="2400" dirty="0">
                <a:cs typeface="Arial" pitchFamily="34" charset="0"/>
              </a:rPr>
              <a:t>Matthew 4:10</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257801"/>
            <a:ext cx="3200400" cy="1323439"/>
          </a:xfrm>
          <a:prstGeom prst="rect">
            <a:avLst/>
          </a:prstGeom>
          <a:noFill/>
        </p:spPr>
        <p:txBody>
          <a:bodyPr wrap="square" rtlCol="0">
            <a:spAutoFit/>
          </a:bodyPr>
          <a:lstStyle/>
          <a:p>
            <a:pPr algn="ctr"/>
            <a:r>
              <a:rPr lang="en-US" sz="1600" dirty="0">
                <a:solidFill>
                  <a:schemeClr val="tx1">
                    <a:lumMod val="95000"/>
                  </a:schemeClr>
                </a:solidFill>
              </a:rPr>
              <a:t>Temptation of Jesus, 1940</a:t>
            </a:r>
          </a:p>
          <a:p>
            <a:pPr algn="ctr"/>
            <a:endParaRPr lang="en-US" sz="1600" dirty="0">
              <a:solidFill>
                <a:schemeClr val="tx1">
                  <a:lumMod val="95000"/>
                </a:schemeClr>
              </a:solidFill>
            </a:endParaRPr>
          </a:p>
          <a:p>
            <a:pPr algn="ctr"/>
            <a:r>
              <a:rPr lang="en-US" sz="1600" dirty="0">
                <a:solidFill>
                  <a:schemeClr val="tx1">
                    <a:lumMod val="95000"/>
                  </a:schemeClr>
                </a:solidFill>
              </a:rPr>
              <a:t>Josef Huber</a:t>
            </a:r>
          </a:p>
          <a:p>
            <a:pPr algn="ctr"/>
            <a:r>
              <a:rPr lang="en-US" sz="1600" dirty="0">
                <a:solidFill>
                  <a:schemeClr val="tx1">
                    <a:lumMod val="95000"/>
                  </a:schemeClr>
                </a:solidFill>
              </a:rPr>
              <a:t>Church of </a:t>
            </a:r>
            <a:r>
              <a:rPr lang="en-US" sz="1600" dirty="0" err="1">
                <a:solidFill>
                  <a:schemeClr val="tx1">
                    <a:lumMod val="95000"/>
                  </a:schemeClr>
                </a:solidFill>
              </a:rPr>
              <a:t>Sts</a:t>
            </a:r>
            <a:r>
              <a:rPr lang="en-US" sz="1600" dirty="0">
                <a:solidFill>
                  <a:schemeClr val="tx1">
                    <a:lumMod val="95000"/>
                  </a:schemeClr>
                </a:solidFill>
              </a:rPr>
              <a:t>. Peter and Paul </a:t>
            </a:r>
            <a:r>
              <a:rPr lang="en-US" sz="1600" dirty="0" err="1">
                <a:solidFill>
                  <a:schemeClr val="tx1">
                    <a:lumMod val="95000"/>
                  </a:schemeClr>
                </a:solidFill>
              </a:rPr>
              <a:t>Leonberg</a:t>
            </a:r>
            <a:r>
              <a:rPr lang="en-US" sz="1600" dirty="0">
                <a:solidFill>
                  <a:schemeClr val="tx1">
                    <a:lumMod val="95000"/>
                  </a:schemeClr>
                </a:solidFill>
              </a:rPr>
              <a:t>, Germany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3846" t="29310" r="-3846" b="1923"/>
          <a:stretch/>
        </p:blipFill>
        <p:spPr>
          <a:xfrm>
            <a:off x="5334000" y="381000"/>
            <a:ext cx="5196590" cy="6096000"/>
          </a:xfrm>
          <a:prstGeom prst="rect">
            <a:avLst/>
          </a:prstGeom>
        </p:spPr>
      </p:pic>
    </p:spTree>
    <p:extLst>
      <p:ext uri="{BB962C8B-B14F-4D97-AF65-F5344CB8AC3E}">
        <p14:creationId xmlns:p14="http://schemas.microsoft.com/office/powerpoint/2010/main" val="4003091341"/>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a:t>
            </a:r>
            <a:r>
              <a:rPr lang="en-US" sz="1400" dirty="0" err="1"/>
              <a:t>commons.wikimedia.org</a:t>
            </a:r>
            <a:r>
              <a:rPr lang="en-US" sz="1400" dirty="0"/>
              <a:t>/wiki/File:Briton_</a:t>
            </a:r>
            <a:r>
              <a:rPr lang="en-US" sz="1400" dirty="0" err="1"/>
              <a:t>Rivi%C3%A8re</a:t>
            </a:r>
            <a:r>
              <a:rPr lang="en-US" sz="1400" dirty="0"/>
              <a:t>_-_</a:t>
            </a:r>
            <a:r>
              <a:rPr lang="en-US" sz="1400" dirty="0" err="1"/>
              <a:t>The_Temptation_in_the_Wilderness.jpg</a:t>
            </a:r>
            <a:endParaRPr lang="en-US" sz="1400" dirty="0"/>
          </a:p>
          <a:p>
            <a:pPr>
              <a:buNone/>
            </a:pPr>
            <a:r>
              <a:rPr lang="en-US" sz="1400" dirty="0"/>
              <a:t>https://</a:t>
            </a:r>
            <a:r>
              <a:rPr lang="en-US" sz="1400" dirty="0" err="1"/>
              <a:t>commons.wikimedia.org</a:t>
            </a:r>
            <a:r>
              <a:rPr lang="en-US" sz="1400" dirty="0"/>
              <a:t>/wiki/File:Paradis_terrestre_;_fresque_de_la_cath%C3%A9drale_de_la_Resurrection_%C3%A0_Touta%C3%AFev_IMG_0496.jpg – </a:t>
            </a:r>
            <a:r>
              <a:rPr lang="en-US" sz="1400" dirty="0" err="1"/>
              <a:t>Mortier.Daniel</a:t>
            </a:r>
            <a:endParaRPr lang="en-US" sz="1400" dirty="0"/>
          </a:p>
          <a:p>
            <a:pPr>
              <a:buNone/>
            </a:pPr>
            <a:r>
              <a:rPr lang="en-US" sz="1400" dirty="0"/>
              <a:t>CC BY-NC-ND 2.0</a:t>
            </a:r>
          </a:p>
          <a:p>
            <a:pPr>
              <a:buNone/>
            </a:pPr>
            <a:r>
              <a:rPr lang="en-US" sz="1400" dirty="0"/>
              <a:t>http://commons.wikimedia.org/wiki/File:To_annihilate_the_Self-hood_of_Deceit_and_Fals_Forgiveness_1804.jpg</a:t>
            </a:r>
          </a:p>
          <a:p>
            <a:pPr>
              <a:buNone/>
            </a:pPr>
            <a:r>
              <a:rPr lang="en-US" sz="1400" dirty="0"/>
              <a:t>http://</a:t>
            </a:r>
            <a:r>
              <a:rPr lang="en-US" sz="1400" dirty="0" err="1"/>
              <a:t>commons.wikimedia.org</a:t>
            </a:r>
            <a:r>
              <a:rPr lang="en-US" sz="1400" dirty="0"/>
              <a:t>/wiki/</a:t>
            </a:r>
            <a:r>
              <a:rPr lang="en-US" sz="1400" dirty="0" err="1"/>
              <a:t>File:Heitere_Gebirgslandschaft_by_Paul_Klee_1929.jpeg</a:t>
            </a:r>
            <a:endParaRPr lang="en-US" sz="1400" dirty="0"/>
          </a:p>
          <a:p>
            <a:pPr>
              <a:buNone/>
            </a:pPr>
            <a:r>
              <a:rPr lang="en-US" sz="1400" dirty="0"/>
              <a:t>http://</a:t>
            </a:r>
            <a:r>
              <a:rPr lang="en-US" sz="1400" dirty="0" err="1"/>
              <a:t>www.flickr.com</a:t>
            </a:r>
            <a:r>
              <a:rPr lang="en-US" sz="1400" dirty="0"/>
              <a:t>/photos/</a:t>
            </a:r>
            <a:r>
              <a:rPr lang="en-US" sz="1400" dirty="0" err="1"/>
              <a:t>mamjodh</a:t>
            </a:r>
            <a:r>
              <a:rPr lang="en-US" sz="1400" dirty="0"/>
              <a:t>/2325880511/</a:t>
            </a:r>
          </a:p>
          <a:p>
            <a:pPr>
              <a:buNone/>
            </a:pPr>
            <a:r>
              <a:rPr lang="en-US" sz="1400" dirty="0"/>
              <a:t>http://</a:t>
            </a:r>
            <a:r>
              <a:rPr lang="en-US" sz="1400" dirty="0" err="1"/>
              <a:t>www.flickr.com</a:t>
            </a:r>
            <a:r>
              <a:rPr lang="en-US" sz="1400" dirty="0"/>
              <a:t>/photos/</a:t>
            </a:r>
            <a:r>
              <a:rPr lang="en-US" sz="1400" dirty="0" err="1"/>
              <a:t>jimforest</a:t>
            </a:r>
            <a:r>
              <a:rPr lang="en-US" sz="1400" dirty="0"/>
              <a:t>/4008865269/</a:t>
            </a:r>
          </a:p>
          <a:p>
            <a:pPr>
              <a:buNone/>
            </a:pPr>
            <a:r>
              <a:rPr lang="en-US" sz="1400" dirty="0"/>
              <a:t>https://</a:t>
            </a:r>
            <a:r>
              <a:rPr lang="en-US" sz="1400" dirty="0" err="1"/>
              <a:t>commons.wikimedia.org</a:t>
            </a:r>
            <a:r>
              <a:rPr lang="en-US" sz="1400" dirty="0"/>
              <a:t>/wiki/</a:t>
            </a:r>
            <a:r>
              <a:rPr lang="en-US" sz="1400" dirty="0" err="1"/>
              <a:t>File:Evangile_Jean_Grandes_Heures_Anne_de_Bretagne.jpg</a:t>
            </a:r>
            <a:endParaRPr lang="en-US" sz="1400" dirty="0"/>
          </a:p>
          <a:p>
            <a:pPr>
              <a:buNone/>
            </a:pPr>
            <a:r>
              <a:rPr lang="en-US" sz="1400" dirty="0"/>
              <a:t>http://</a:t>
            </a:r>
            <a:r>
              <a:rPr lang="en-US" sz="1400" dirty="0" err="1"/>
              <a:t>commons.wikimedia.org</a:t>
            </a:r>
            <a:r>
              <a:rPr lang="en-US" sz="1400" dirty="0"/>
              <a:t>/wiki/File:Brooklyn_Museum_-_Jesus_Carried_up_to_a_Pinnacle_of_the_Temple_(</a:t>
            </a:r>
            <a:r>
              <a:rPr lang="en-US" sz="1400" dirty="0" err="1"/>
              <a:t>J%C3%A9sus_port%C3%A9_sur_le_pinacle_du_Temple</a:t>
            </a:r>
            <a:r>
              <a:rPr lang="en-US" sz="1400" dirty="0"/>
              <a:t>)_-_</a:t>
            </a:r>
            <a:r>
              <a:rPr lang="en-US" sz="1400" dirty="0" err="1"/>
              <a:t>James_Tissot</a:t>
            </a:r>
            <a:r>
              <a:rPr lang="en-US" sz="1400" dirty="0"/>
              <a:t>_-_</a:t>
            </a:r>
            <a:r>
              <a:rPr lang="en-US" sz="1400" dirty="0" err="1"/>
              <a:t>overall.jpg</a:t>
            </a:r>
            <a:endParaRPr lang="en-US" sz="1400" dirty="0"/>
          </a:p>
          <a:p>
            <a:pPr>
              <a:buNone/>
            </a:pPr>
            <a:r>
              <a:rPr lang="en-US" sz="1400" dirty="0"/>
              <a:t>https://</a:t>
            </a:r>
            <a:r>
              <a:rPr lang="en-US" sz="1400" dirty="0" err="1"/>
              <a:t>www.flickr.com</a:t>
            </a:r>
            <a:r>
              <a:rPr lang="en-US" sz="1400" dirty="0"/>
              <a:t>/photos/</a:t>
            </a:r>
            <a:r>
              <a:rPr lang="en-US" sz="1400" dirty="0" err="1"/>
              <a:t>damiavos</a:t>
            </a:r>
            <a:r>
              <a:rPr lang="en-US" sz="1400" dirty="0"/>
              <a:t>/14427254824</a:t>
            </a:r>
          </a:p>
          <a:p>
            <a:pPr>
              <a:buNone/>
            </a:pPr>
            <a:r>
              <a:rPr lang="en-US" sz="1400" dirty="0"/>
              <a:t>https://</a:t>
            </a:r>
            <a:r>
              <a:rPr lang="en-US" sz="1400" dirty="0" err="1"/>
              <a:t>commons.wikimedia.org</a:t>
            </a:r>
            <a:r>
              <a:rPr lang="en-US" sz="1400" dirty="0"/>
              <a:t>/wiki/</a:t>
            </a:r>
            <a:r>
              <a:rPr lang="en-US" sz="1400" dirty="0" err="1"/>
              <a:t>File:Jan_Brueghel</a:t>
            </a:r>
            <a:r>
              <a:rPr lang="en-US" sz="1400" dirty="0"/>
              <a:t>_(I)_-_</a:t>
            </a:r>
            <a:r>
              <a:rPr lang="en-US" sz="1400" dirty="0" err="1"/>
              <a:t>Mountain_Landscape_with_the_Temptation_of_Christ.jpg</a:t>
            </a:r>
            <a:endParaRPr lang="en-US" sz="1400" dirty="0"/>
          </a:p>
          <a:p>
            <a:pPr>
              <a:buNone/>
            </a:pPr>
            <a:r>
              <a:rPr lang="en-US" sz="1400" dirty="0"/>
              <a:t>https://</a:t>
            </a:r>
            <a:r>
              <a:rPr lang="en-US" sz="1400" dirty="0" err="1"/>
              <a:t>commons.wikimedia.org</a:t>
            </a:r>
            <a:r>
              <a:rPr lang="en-US" sz="1400" dirty="0"/>
              <a:t>/wiki/</a:t>
            </a:r>
            <a:r>
              <a:rPr lang="en-US" sz="1400" dirty="0" err="1"/>
              <a:t>File:Versuchung_Jesu_1938-40.jpg</a:t>
            </a:r>
            <a:r>
              <a:rPr lang="en-US" sz="1400" dirty="0"/>
              <a:t> – </a:t>
            </a:r>
            <a:r>
              <a:rPr lang="en-US" sz="1400" dirty="0" err="1"/>
              <a:t>Adrix3000</a:t>
            </a: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http://</a:t>
            </a:r>
            <a:r>
              <a:rPr lang="en-US" sz="1400" dirty="0" err="1"/>
              <a:t>diglib.library.vanderbilt.edu</a:t>
            </a:r>
            <a:r>
              <a:rPr lang="en-US" sz="14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44956"/>
            <a:ext cx="9144000" cy="5585498"/>
          </a:xfrm>
          <a:prstGeom prst="rect">
            <a:avLst/>
          </a:prstGeom>
        </p:spPr>
      </p:pic>
      <p:sp>
        <p:nvSpPr>
          <p:cNvPr id="3" name="TextBox 2"/>
          <p:cNvSpPr txBox="1"/>
          <p:nvPr/>
        </p:nvSpPr>
        <p:spPr>
          <a:xfrm>
            <a:off x="1524000" y="4800600"/>
            <a:ext cx="1524000" cy="369332"/>
          </a:xfrm>
          <a:prstGeom prst="rect">
            <a:avLst/>
          </a:prstGeom>
          <a:noFill/>
        </p:spPr>
        <p:txBody>
          <a:bodyPr wrap="square" rtlCol="0">
            <a:spAutoFit/>
          </a:bodyPr>
          <a:lstStyle/>
          <a:p>
            <a:pPr algn="ctr"/>
            <a:r>
              <a:rPr lang="en-US" dirty="0">
                <a:solidFill>
                  <a:schemeClr val="tx1">
                    <a:lumMod val="95000"/>
                  </a:schemeClr>
                </a:solidFill>
              </a:rPr>
              <a:t>?</a:t>
            </a:r>
          </a:p>
        </p:txBody>
      </p:sp>
      <p:sp>
        <p:nvSpPr>
          <p:cNvPr id="4" name="TextBox 3"/>
          <p:cNvSpPr txBox="1"/>
          <p:nvPr/>
        </p:nvSpPr>
        <p:spPr>
          <a:xfrm>
            <a:off x="1752600" y="6172200"/>
            <a:ext cx="8610600" cy="338554"/>
          </a:xfrm>
          <a:prstGeom prst="rect">
            <a:avLst/>
          </a:prstGeom>
          <a:noFill/>
        </p:spPr>
        <p:txBody>
          <a:bodyPr wrap="square" rtlCol="0">
            <a:spAutoFit/>
          </a:bodyPr>
          <a:lstStyle/>
          <a:p>
            <a:pPr algn="ctr"/>
            <a:r>
              <a:rPr lang="en-US" sz="1600" dirty="0">
                <a:solidFill>
                  <a:schemeClr val="tx1">
                    <a:lumMod val="95000"/>
                  </a:schemeClr>
                </a:solidFill>
              </a:rPr>
              <a:t>Heavenly Paradise, detail  --  Cathedral of the Resurrection, </a:t>
            </a:r>
            <a:r>
              <a:rPr lang="en-US" sz="1600" dirty="0" err="1">
                <a:solidFill>
                  <a:schemeClr val="tx1">
                    <a:lumMod val="95000"/>
                  </a:schemeClr>
                </a:solidFill>
              </a:rPr>
              <a:t>Toutaiev</a:t>
            </a:r>
            <a:r>
              <a:rPr lang="en-US" sz="1600" dirty="0">
                <a:solidFill>
                  <a:schemeClr val="tx1">
                    <a:lumMod val="95000"/>
                  </a:schemeClr>
                </a:solidFill>
              </a:rPr>
              <a:t>, Russia  </a:t>
            </a:r>
          </a:p>
        </p:txBody>
      </p:sp>
    </p:spTree>
    <p:extLst>
      <p:ext uri="{BB962C8B-B14F-4D97-AF65-F5344CB8AC3E}">
        <p14:creationId xmlns:p14="http://schemas.microsoft.com/office/powerpoint/2010/main" val="322819590"/>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44468"/>
            <a:ext cx="6019800" cy="2308324"/>
          </a:xfrm>
          <a:prstGeom prst="rect">
            <a:avLst/>
          </a:prstGeom>
        </p:spPr>
        <p:txBody>
          <a:bodyPr wrap="square">
            <a:spAutoFit/>
          </a:bodyPr>
          <a:lstStyle/>
          <a:p>
            <a:r>
              <a:rPr lang="en-US" sz="3600" dirty="0"/>
              <a:t>…she took of its fruit and ate; </a:t>
            </a:r>
          </a:p>
          <a:p>
            <a:r>
              <a:rPr lang="en-US" sz="3600" dirty="0"/>
              <a:t>and she also gave some to her husband, who was with her, </a:t>
            </a:r>
          </a:p>
          <a:p>
            <a:r>
              <a:rPr lang="en-US" sz="3600" dirty="0"/>
              <a:t>and he ate.</a:t>
            </a:r>
            <a:endParaRPr lang="en-US" sz="3600" dirty="0">
              <a:cs typeface="Arial" pitchFamily="34" charset="0"/>
            </a:endParaRPr>
          </a:p>
        </p:txBody>
      </p:sp>
      <p:sp>
        <p:nvSpPr>
          <p:cNvPr id="3" name="Rectangle 2"/>
          <p:cNvSpPr/>
          <p:nvPr/>
        </p:nvSpPr>
        <p:spPr>
          <a:xfrm>
            <a:off x="6629400" y="4491336"/>
            <a:ext cx="2514600" cy="461665"/>
          </a:xfrm>
          <a:prstGeom prst="rect">
            <a:avLst/>
          </a:prstGeom>
        </p:spPr>
        <p:txBody>
          <a:bodyPr wrap="square">
            <a:spAutoFit/>
          </a:bodyPr>
          <a:lstStyle/>
          <a:p>
            <a:r>
              <a:rPr lang="en-US" sz="2400" dirty="0">
                <a:cs typeface="Arial" pitchFamily="34" charset="0"/>
              </a:rPr>
              <a:t>Genesis 3:6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0" y="6443246"/>
            <a:ext cx="5410200" cy="338554"/>
          </a:xfrm>
          <a:prstGeom prst="rect">
            <a:avLst/>
          </a:prstGeom>
          <a:noFill/>
        </p:spPr>
        <p:txBody>
          <a:bodyPr wrap="square" rtlCol="0">
            <a:spAutoFit/>
          </a:bodyPr>
          <a:lstStyle/>
          <a:p>
            <a:pPr algn="ctr"/>
            <a:r>
              <a:rPr lang="en-US" sz="1600" dirty="0">
                <a:solidFill>
                  <a:schemeClr val="tx1">
                    <a:lumMod val="95000"/>
                  </a:schemeClr>
                </a:solidFill>
              </a:rPr>
              <a:t>Temptation in the Garden  --  Palatine Chapel, Palermo, Sicily</a:t>
            </a:r>
          </a:p>
        </p:txBody>
      </p:sp>
      <p:pic>
        <p:nvPicPr>
          <p:cNvPr id="4" name="Picture 3">
            <a:extLst>
              <a:ext uri="{FF2B5EF4-FFF2-40B4-BE49-F238E27FC236}">
                <a16:creationId xmlns:a16="http://schemas.microsoft.com/office/drawing/2014/main" id="{3811B917-A3FE-4E57-91BF-31CB6FE8E9DD}"/>
              </a:ext>
            </a:extLst>
          </p:cNvPr>
          <p:cNvPicPr>
            <a:picLocks noChangeAspect="1"/>
          </p:cNvPicPr>
          <p:nvPr/>
        </p:nvPicPr>
        <p:blipFill>
          <a:blip r:embed="rId2"/>
          <a:stretch>
            <a:fillRect/>
          </a:stretch>
        </p:blipFill>
        <p:spPr>
          <a:xfrm>
            <a:off x="3733800" y="227598"/>
            <a:ext cx="5029200" cy="6020802"/>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28672"/>
            <a:ext cx="7467600" cy="1200329"/>
          </a:xfrm>
          <a:prstGeom prst="rect">
            <a:avLst/>
          </a:prstGeom>
        </p:spPr>
        <p:txBody>
          <a:bodyPr wrap="square">
            <a:spAutoFit/>
          </a:bodyPr>
          <a:lstStyle/>
          <a:p>
            <a:r>
              <a:rPr lang="en-US" sz="3600" dirty="0"/>
              <a:t>Then I acknowledged my sin to you… and you forgave the guilt of my sin. </a:t>
            </a:r>
            <a:endParaRPr lang="en-US" sz="3600" dirty="0">
              <a:cs typeface="Arial" pitchFamily="34" charset="0"/>
            </a:endParaRPr>
          </a:p>
        </p:txBody>
      </p:sp>
      <p:sp>
        <p:nvSpPr>
          <p:cNvPr id="3" name="Rectangle 2"/>
          <p:cNvSpPr/>
          <p:nvPr/>
        </p:nvSpPr>
        <p:spPr>
          <a:xfrm>
            <a:off x="6248400" y="4114801"/>
            <a:ext cx="2514600" cy="461665"/>
          </a:xfrm>
          <a:prstGeom prst="rect">
            <a:avLst/>
          </a:prstGeom>
        </p:spPr>
        <p:txBody>
          <a:bodyPr wrap="square">
            <a:spAutoFit/>
          </a:bodyPr>
          <a:lstStyle/>
          <a:p>
            <a:r>
              <a:rPr lang="en-US" sz="2400" dirty="0">
                <a:cs typeface="Arial" pitchFamily="34" charset="0"/>
              </a:rPr>
              <a:t>Psalm </a:t>
            </a:r>
            <a:r>
              <a:rPr lang="en-US" sz="2400" dirty="0" err="1">
                <a:cs typeface="Arial" pitchFamily="34" charset="0"/>
              </a:rPr>
              <a:t>32:5a,c</a:t>
            </a:r>
            <a:endParaRPr lang="en-US" sz="2400" dirty="0">
              <a:cs typeface="Arial" pitchFamily="34" charset="0"/>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152072"/>
            <a:ext cx="3048000" cy="1569660"/>
          </a:xfrm>
          <a:prstGeom prst="rect">
            <a:avLst/>
          </a:prstGeom>
          <a:noFill/>
        </p:spPr>
        <p:txBody>
          <a:bodyPr wrap="square" rtlCol="0">
            <a:spAutoFit/>
          </a:bodyPr>
          <a:lstStyle/>
          <a:p>
            <a:pPr algn="ctr"/>
            <a:r>
              <a:rPr lang="en-US" sz="1600" dirty="0">
                <a:solidFill>
                  <a:schemeClr val="tx1">
                    <a:lumMod val="95000"/>
                  </a:schemeClr>
                </a:solidFill>
              </a:rPr>
              <a:t>To Annihilate the Self-hood of Deceit and False Forgiveness</a:t>
            </a:r>
          </a:p>
          <a:p>
            <a:pPr algn="ctr"/>
            <a:endParaRPr lang="en-US" sz="1600" dirty="0">
              <a:solidFill>
                <a:schemeClr val="tx1">
                  <a:lumMod val="95000"/>
                </a:schemeClr>
              </a:solidFill>
            </a:endParaRPr>
          </a:p>
          <a:p>
            <a:pPr algn="ctr"/>
            <a:r>
              <a:rPr lang="en-US" sz="1600" dirty="0">
                <a:solidFill>
                  <a:schemeClr val="tx1">
                    <a:lumMod val="95000"/>
                  </a:schemeClr>
                </a:solidFill>
              </a:rPr>
              <a:t>William Blake</a:t>
            </a:r>
          </a:p>
          <a:p>
            <a:pPr algn="ctr"/>
            <a:r>
              <a:rPr lang="en-US" sz="1600">
                <a:solidFill>
                  <a:schemeClr val="tx1">
                    <a:lumMod val="95000"/>
                  </a:schemeClr>
                </a:solidFill>
              </a:rPr>
              <a:t>New </a:t>
            </a:r>
            <a:r>
              <a:rPr lang="en-US" sz="1600" dirty="0">
                <a:solidFill>
                  <a:schemeClr val="tx1">
                    <a:lumMod val="95000"/>
                  </a:schemeClr>
                </a:solidFill>
              </a:rPr>
              <a:t>York </a:t>
            </a:r>
            <a:r>
              <a:rPr lang="en-US" sz="1600">
                <a:solidFill>
                  <a:schemeClr val="tx1">
                    <a:lumMod val="95000"/>
                  </a:schemeClr>
                </a:solidFill>
              </a:rPr>
              <a:t>Public Library</a:t>
            </a:r>
          </a:p>
          <a:p>
            <a:pPr algn="ctr"/>
            <a:r>
              <a:rPr lang="en-US" sz="1600">
                <a:solidFill>
                  <a:schemeClr val="tx1">
                    <a:lumMod val="95000"/>
                  </a:schemeClr>
                </a:solidFill>
              </a:rPr>
              <a:t> </a:t>
            </a:r>
            <a:r>
              <a:rPr lang="en-US" sz="1600" dirty="0">
                <a:solidFill>
                  <a:schemeClr val="tx1">
                    <a:lumMod val="95000"/>
                  </a:schemeClr>
                </a:solidFill>
              </a:rPr>
              <a:t>New York, NY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81600" y="35943"/>
            <a:ext cx="4495800" cy="6786114"/>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076272"/>
            <a:ext cx="7467600" cy="1200329"/>
          </a:xfrm>
          <a:prstGeom prst="rect">
            <a:avLst/>
          </a:prstGeom>
        </p:spPr>
        <p:txBody>
          <a:bodyPr wrap="square">
            <a:spAutoFit/>
          </a:bodyPr>
          <a:lstStyle/>
          <a:p>
            <a:r>
              <a:rPr lang="en-US" sz="3600" dirty="0"/>
              <a:t>Be glad in the LORD and rejoice…</a:t>
            </a:r>
          </a:p>
          <a:p>
            <a:r>
              <a:rPr lang="en-US" sz="3600" dirty="0"/>
              <a:t>shout for joy, all you upright in heart.</a:t>
            </a:r>
            <a:endParaRPr lang="en-US" sz="3600" dirty="0">
              <a:cs typeface="Arial" pitchFamily="34" charset="0"/>
            </a:endParaRPr>
          </a:p>
        </p:txBody>
      </p:sp>
      <p:sp>
        <p:nvSpPr>
          <p:cNvPr id="3" name="Rectangle 2"/>
          <p:cNvSpPr/>
          <p:nvPr/>
        </p:nvSpPr>
        <p:spPr>
          <a:xfrm>
            <a:off x="6096000" y="4038601"/>
            <a:ext cx="2514600" cy="461665"/>
          </a:xfrm>
          <a:prstGeom prst="rect">
            <a:avLst/>
          </a:prstGeom>
        </p:spPr>
        <p:txBody>
          <a:bodyPr wrap="square">
            <a:spAutoFit/>
          </a:bodyPr>
          <a:lstStyle/>
          <a:p>
            <a:r>
              <a:rPr lang="en-US" sz="2400" dirty="0">
                <a:cs typeface="Arial" pitchFamily="34" charset="0"/>
              </a:rPr>
              <a:t>Psalm 32:11</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6336268"/>
            <a:ext cx="8382000" cy="338554"/>
          </a:xfrm>
          <a:prstGeom prst="rect">
            <a:avLst/>
          </a:prstGeom>
          <a:noFill/>
        </p:spPr>
        <p:txBody>
          <a:bodyPr wrap="square" rtlCol="0">
            <a:spAutoFit/>
          </a:bodyPr>
          <a:lstStyle/>
          <a:p>
            <a:pPr algn="ctr"/>
            <a:r>
              <a:rPr lang="en-US" sz="1600" dirty="0">
                <a:solidFill>
                  <a:schemeClr val="tx1">
                    <a:lumMod val="95000"/>
                  </a:schemeClr>
                </a:solidFill>
              </a:rPr>
              <a:t>Joyful Mountain Landscape  --  Paul Klee, Yale University Art Gallery, New Haven, CT</a:t>
            </a:r>
          </a:p>
        </p:txBody>
      </p:sp>
      <p:pic>
        <p:nvPicPr>
          <p:cNvPr id="2" name="Picture 1"/>
          <p:cNvPicPr>
            <a:picLocks noChangeAspect="1"/>
          </p:cNvPicPr>
          <p:nvPr/>
        </p:nvPicPr>
        <p:blipFill>
          <a:blip r:embed="rId2"/>
          <a:stretch>
            <a:fillRect/>
          </a:stretch>
        </p:blipFill>
        <p:spPr>
          <a:xfrm>
            <a:off x="1752600" y="152400"/>
            <a:ext cx="8610600" cy="602742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2961</TotalTime>
  <Words>906</Words>
  <Application>Microsoft Macintosh PowerPoint</Application>
  <PresentationFormat>Widescreen</PresentationFormat>
  <Paragraphs>98</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First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Serena McMillan</cp:lastModifiedBy>
  <cp:revision>96</cp:revision>
  <dcterms:created xsi:type="dcterms:W3CDTF">2016-08-31T16:46:43Z</dcterms:created>
  <dcterms:modified xsi:type="dcterms:W3CDTF">2022-03-09T16:02:34Z</dcterms:modified>
</cp:coreProperties>
</file>